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0" r:id="rId2"/>
    <p:sldId id="30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08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8D544-3684-4B32-B349-7F2CDCD96BB3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8B40D-339F-4658-8305-D2EB43506A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45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4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9834-F319-4AE3-817C-14969FA5DA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0C8F-8290-4787-8BF8-B5BB675D4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11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9834-F319-4AE3-817C-14969FA5DA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0C8F-8290-4787-8BF8-B5BB675D4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11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9834-F319-4AE3-817C-14969FA5DA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0C8F-8290-4787-8BF8-B5BB675D4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18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9834-F319-4AE3-817C-14969FA5DA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0C8F-8290-4787-8BF8-B5BB675D4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78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9834-F319-4AE3-817C-14969FA5DA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0C8F-8290-4787-8BF8-B5BB675D4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37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9834-F319-4AE3-817C-14969FA5DA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0C8F-8290-4787-8BF8-B5BB675D4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16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9834-F319-4AE3-817C-14969FA5DA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0C8F-8290-4787-8BF8-B5BB675D4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90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9834-F319-4AE3-817C-14969FA5DA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0C8F-8290-4787-8BF8-B5BB675D4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70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9834-F319-4AE3-817C-14969FA5DA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0C8F-8290-4787-8BF8-B5BB675D4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20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9834-F319-4AE3-817C-14969FA5DA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0C8F-8290-4787-8BF8-B5BB675D4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51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9834-F319-4AE3-817C-14969FA5DA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0C8F-8290-4787-8BF8-B5BB675D4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03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9834-F319-4AE3-817C-14969FA5DA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A0C8F-8290-4787-8BF8-B5BB675D4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7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347415"/>
            <a:ext cx="9144000" cy="21154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38484" y="3081950"/>
            <a:ext cx="472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学生资助申请指南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移动端申请资助（</a:t>
            </a:r>
            <a:r>
              <a:rPr lang="en-US" altLang="zh-CN" dirty="0">
                <a:latin typeface="+mn-ea"/>
                <a:ea typeface="+mn-ea"/>
              </a:rPr>
              <a:t>7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填写共同生活的家庭成员信息，联系方式，上传相应的健康证明材料（非必须）</a:t>
            </a:r>
          </a:p>
        </p:txBody>
      </p:sp>
      <p:pic>
        <p:nvPicPr>
          <p:cNvPr id="7066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14500"/>
            <a:ext cx="417195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885950"/>
            <a:ext cx="2767012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138078"/>
      </p:ext>
    </p:extLst>
  </p:cSld>
  <p:clrMapOvr>
    <a:masterClrMapping/>
  </p:clrMapOvr>
  <p:transition spd="slow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移动端申请资助（</a:t>
            </a:r>
            <a:r>
              <a:rPr lang="en-US" altLang="zh-CN" dirty="0">
                <a:latin typeface="+mn-ea"/>
                <a:ea typeface="+mn-ea"/>
              </a:rPr>
              <a:t>8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填写曾获国家教育资助信息</a:t>
            </a:r>
          </a:p>
        </p:txBody>
      </p:sp>
      <p:pic>
        <p:nvPicPr>
          <p:cNvPr id="71685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495425"/>
            <a:ext cx="3521075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886482"/>
      </p:ext>
    </p:extLst>
  </p:cSld>
  <p:clrMapOvr>
    <a:masterClrMapping/>
  </p:clrMapOvr>
  <p:transition spd="slow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移动端申请资助（</a:t>
            </a:r>
            <a:r>
              <a:rPr lang="en-US" altLang="zh-CN" dirty="0">
                <a:latin typeface="+mn-ea"/>
                <a:ea typeface="+mn-ea"/>
              </a:rPr>
              <a:t>9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填写家庭经济情况：近三年受自然灾害情况，近三年意外损失情况，负债情况，家庭大额支出，家庭收入来源</a:t>
            </a:r>
          </a:p>
        </p:txBody>
      </p:sp>
      <p:pic>
        <p:nvPicPr>
          <p:cNvPr id="7270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803400"/>
            <a:ext cx="2582863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882775"/>
            <a:ext cx="3475037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807548"/>
      </p:ext>
    </p:extLst>
  </p:cSld>
  <p:clrMapOvr>
    <a:masterClrMapping/>
  </p:clrMapOvr>
  <p:transition spd="slow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移动端申请资助（</a:t>
            </a:r>
            <a:r>
              <a:rPr lang="en-US" altLang="zh-CN" dirty="0">
                <a:latin typeface="+mn-ea"/>
                <a:ea typeface="+mn-ea"/>
              </a:rPr>
              <a:t>10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填写家庭经济情况：住房情况，车辆情况，其他情况描述及相关证明材料上传（非必填）以及自定义采集信息（存在的情况下）</a:t>
            </a:r>
          </a:p>
        </p:txBody>
      </p:sp>
      <p:pic>
        <p:nvPicPr>
          <p:cNvPr id="73733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803400"/>
            <a:ext cx="29464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843088"/>
            <a:ext cx="281463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43088"/>
            <a:ext cx="28924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3657600"/>
            <a:ext cx="285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398775"/>
      </p:ext>
    </p:extLst>
  </p:cSld>
  <p:clrMapOvr>
    <a:masterClrMapping/>
  </p:clrMapOvr>
  <p:transition spd="slow"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移动端申请资助（</a:t>
            </a:r>
            <a:r>
              <a:rPr lang="en-US" altLang="zh-CN" dirty="0">
                <a:latin typeface="+mn-ea"/>
                <a:ea typeface="+mn-ea"/>
              </a:rPr>
              <a:t>11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填写完成点击保存回到主页，确认信息无误后，在主页点击提交按钮提交申请表。</a:t>
            </a:r>
          </a:p>
        </p:txBody>
      </p:sp>
      <p:pic>
        <p:nvPicPr>
          <p:cNvPr id="7475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308225"/>
            <a:ext cx="38671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092325"/>
            <a:ext cx="371475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812103"/>
      </p:ext>
    </p:extLst>
  </p:cSld>
  <p:clrMapOvr>
    <a:masterClrMapping/>
  </p:clrMapOvr>
  <p:transition spd="slow"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85750" y="214313"/>
            <a:ext cx="7772400" cy="714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200" dirty="0">
                <a:latin typeface="+mn-ea"/>
              </a:rPr>
              <a:t>电脑端申请</a:t>
            </a:r>
            <a:r>
              <a:rPr lang="zh-CN" altLang="en-US" sz="3200" dirty="0" smtClean="0">
                <a:latin typeface="+mn-ea"/>
              </a:rPr>
              <a:t>资助</a:t>
            </a:r>
            <a:r>
              <a:rPr lang="en-US" altLang="zh-CN" sz="3200" dirty="0" smtClean="0">
                <a:latin typeface="+mn-ea"/>
              </a:rPr>
              <a:t>-</a:t>
            </a:r>
            <a:r>
              <a:rPr lang="zh-CN" altLang="en-US" sz="3200" dirty="0" smtClean="0">
                <a:latin typeface="+mn-ea"/>
                <a:ea typeface="+mn-ea"/>
              </a:rPr>
              <a:t>系统</a:t>
            </a:r>
            <a:r>
              <a:rPr lang="zh-CN" altLang="en-US" sz="3200" dirty="0">
                <a:latin typeface="+mn-ea"/>
                <a:ea typeface="+mn-ea"/>
              </a:rPr>
              <a:t>设置及前期准备</a:t>
            </a:r>
          </a:p>
        </p:txBody>
      </p:sp>
      <p:sp>
        <p:nvSpPr>
          <p:cNvPr id="4505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4820" name="TextBox 23"/>
          <p:cNvSpPr txBox="1">
            <a:spLocks noChangeArrowheads="1"/>
          </p:cNvSpPr>
          <p:nvPr/>
        </p:nvSpPr>
        <p:spPr bwMode="auto">
          <a:xfrm>
            <a:off x="300038" y="1092200"/>
            <a:ext cx="83978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、浏览器相关要求</a:t>
            </a: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推荐使用谷歌、火狐、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QQ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浏览器、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360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浏览器（极速模式）等浏览器。</a:t>
            </a: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注：国产浏览器需要切换至极速模式（高速模式）</a:t>
            </a: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火狐浏览器需要自己安装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flash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插件，如出现安装提示，请通过火狐浏览器访问大型门户网站，如腾讯、搜狐、新浪等，均会自动安装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sym typeface="+mn-ea"/>
              </a:rPr>
              <a:t>flash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sym typeface="+mn-ea"/>
              </a:rPr>
              <a:t>插件。</a:t>
            </a: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968500"/>
            <a:ext cx="9620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968500"/>
            <a:ext cx="11239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1968500"/>
            <a:ext cx="889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1968500"/>
            <a:ext cx="828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297238"/>
            <a:ext cx="8464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922160"/>
      </p:ext>
    </p:extLst>
  </p:cSld>
  <p:clrMapOvr>
    <a:masterClrMapping/>
  </p:clrMapOvr>
  <p:transition spd="slow"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电脑端申请资助（</a:t>
            </a:r>
            <a:r>
              <a:rPr lang="en-US" altLang="zh-CN" dirty="0">
                <a:latin typeface="+mn-ea"/>
                <a:ea typeface="+mn-ea"/>
              </a:rPr>
              <a:t>1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输入学生端地址，回车，在出现的登录页面输入身份证号、密码及验证码，点击登录，进入主页。</a:t>
            </a:r>
          </a:p>
        </p:txBody>
      </p:sp>
      <p:pic>
        <p:nvPicPr>
          <p:cNvPr id="75781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670175"/>
            <a:ext cx="31654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728913"/>
            <a:ext cx="49720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39442"/>
      </p:ext>
    </p:extLst>
  </p:cSld>
  <p:clrMapOvr>
    <a:masterClrMapping/>
  </p:clrMapOvr>
  <p:transition spd="slow"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电脑端申请资助（</a:t>
            </a:r>
            <a:r>
              <a:rPr lang="en-US" altLang="zh-CN" dirty="0">
                <a:latin typeface="+mn-ea"/>
                <a:ea typeface="+mn-ea"/>
              </a:rPr>
              <a:t>2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点击【困难认定学生申请】菜单，在出现列表页面点击新增按钮，进入信息填写页面。</a:t>
            </a:r>
          </a:p>
        </p:txBody>
      </p:sp>
      <p:pic>
        <p:nvPicPr>
          <p:cNvPr id="76805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530475"/>
            <a:ext cx="2286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767013"/>
            <a:ext cx="5572125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529175"/>
      </p:ext>
    </p:extLst>
  </p:cSld>
  <p:clrMapOvr>
    <a:masterClrMapping/>
  </p:clrMapOvr>
  <p:transition spd="slow"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电脑端申请资助（</a:t>
            </a:r>
            <a:r>
              <a:rPr lang="en-US" altLang="zh-CN" dirty="0">
                <a:latin typeface="+mn-ea"/>
                <a:ea typeface="+mn-ea"/>
              </a:rPr>
              <a:t>3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0" y="1027113"/>
            <a:ext cx="83978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基本信息填写、选择本学年的申请信息、学校信息及本人健康情况材料上传（非必选，仅供佐证）。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注：若学生基本信息已经在特困库中登记，学生学校信息系统会自动查询，无需手动输入</a:t>
            </a: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</p:txBody>
      </p:sp>
      <p:pic>
        <p:nvPicPr>
          <p:cNvPr id="77829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551113"/>
            <a:ext cx="79629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8543"/>
      </p:ext>
    </p:extLst>
  </p:cSld>
  <p:clrMapOvr>
    <a:masterClrMapping/>
  </p:clrMapOvr>
  <p:transition spd="slow"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电脑端申请资助（</a:t>
            </a:r>
            <a:r>
              <a:rPr lang="en-US" altLang="zh-CN" dirty="0">
                <a:latin typeface="+mn-ea"/>
                <a:ea typeface="+mn-ea"/>
              </a:rPr>
              <a:t>4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4925" y="1028700"/>
            <a:ext cx="8397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学生户籍信息填写，银行卡信息填写（部分学段填写）</a:t>
            </a: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</p:txBody>
      </p:sp>
      <p:pic>
        <p:nvPicPr>
          <p:cNvPr id="7885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295525"/>
            <a:ext cx="8562975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120848"/>
      </p:ext>
    </p:extLst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申请资助注意事项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学生申请注意事项：</a:t>
            </a:r>
          </a:p>
        </p:txBody>
      </p:sp>
      <p:sp>
        <p:nvSpPr>
          <p:cNvPr id="87045" name="文本框 5"/>
          <p:cNvSpPr txBox="1">
            <a:spLocks noChangeArrowheads="1"/>
          </p:cNvSpPr>
          <p:nvPr/>
        </p:nvSpPr>
        <p:spPr bwMode="auto">
          <a:xfrm>
            <a:off x="184150" y="1495425"/>
            <a:ext cx="89201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学生申请登录身份证号请确保存在，如不存在请学校及时导入。</a:t>
            </a:r>
          </a:p>
          <a:p>
            <a:pPr eaLnBrk="1" hangingPunct="1"/>
            <a:endParaRPr lang="zh-CN" altLang="en-US" sz="1600" b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申请表中</a:t>
            </a:r>
            <a:r>
              <a:rPr lang="en-US" altLang="zh-CN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下一步</a:t>
            </a:r>
            <a:r>
              <a:rPr lang="en-US" altLang="zh-CN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操作中均包含自动保存功能，若填写中断，只需重新打开申请表进行信息补充</a:t>
            </a:r>
          </a:p>
          <a:p>
            <a:pPr eaLnBrk="1" hangingPunct="1"/>
            <a:r>
              <a:rPr lang="zh-CN" altLang="en-US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完善，无需重新填写全部内容。</a:t>
            </a:r>
          </a:p>
          <a:p>
            <a:pPr eaLnBrk="1" hangingPunct="1"/>
            <a:endParaRPr lang="zh-CN" altLang="en-US" sz="1600" b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家庭成员信息中，无需填写（外）祖父母相关内容，填写的家庭人口数需包含本人。系统自动生</a:t>
            </a:r>
          </a:p>
          <a:p>
            <a:pPr eaLnBrk="1" hangingPunct="1"/>
            <a:r>
              <a:rPr lang="zh-CN" altLang="en-US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成的家庭成员列表为填写的家庭人口数减</a:t>
            </a:r>
            <a:r>
              <a:rPr lang="en-US" altLang="zh-CN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。</a:t>
            </a:r>
          </a:p>
          <a:p>
            <a:pPr eaLnBrk="1" hangingPunct="1"/>
            <a:endParaRPr lang="zh-CN" altLang="en-US" sz="1600" b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4.</a:t>
            </a:r>
            <a:r>
              <a:rPr lang="zh-CN" altLang="en-US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申请表保存完毕后，需回到主页进行提交。</a:t>
            </a:r>
          </a:p>
          <a:p>
            <a:pPr eaLnBrk="1" hangingPunct="1"/>
            <a:endParaRPr lang="zh-CN" altLang="en-US" sz="1600" b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5.</a:t>
            </a:r>
            <a:r>
              <a:rPr lang="zh-CN" altLang="en-US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对于已经提交的但是尚未进行审核的申请表，学生可以自行撤回申请表，修改填写内容。</a:t>
            </a:r>
          </a:p>
          <a:p>
            <a:pPr eaLnBrk="1" hangingPunct="1"/>
            <a:endParaRPr lang="zh-CN" altLang="en-US" sz="1600" b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6.</a:t>
            </a:r>
            <a:r>
              <a:rPr lang="zh-CN" altLang="en-US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所有上传图片证明材料仅供佐证，不强制要求上传。</a:t>
            </a:r>
          </a:p>
          <a:p>
            <a:pPr eaLnBrk="1" hangingPunct="1"/>
            <a:endParaRPr lang="zh-CN" altLang="en-US" sz="1600" b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7.</a:t>
            </a:r>
            <a:r>
              <a:rPr lang="zh-CN" altLang="en-US" sz="1600" b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各类家庭类型均有简单的类容说明，建议根据说明内容进行填写。</a:t>
            </a:r>
          </a:p>
        </p:txBody>
      </p:sp>
    </p:spTree>
    <p:extLst>
      <p:ext uri="{BB962C8B-B14F-4D97-AF65-F5344CB8AC3E}">
        <p14:creationId xmlns:p14="http://schemas.microsoft.com/office/powerpoint/2010/main" val="415853387"/>
      </p:ext>
    </p:extLst>
  </p:cSld>
  <p:clrMapOvr>
    <a:masterClrMapping/>
  </p:clrMapOvr>
  <p:transition spd="slow"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电脑端申请资助（</a:t>
            </a:r>
            <a:r>
              <a:rPr lang="en-US" altLang="zh-CN" dirty="0">
                <a:latin typeface="+mn-ea"/>
                <a:ea typeface="+mn-ea"/>
              </a:rPr>
              <a:t>5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157288"/>
            <a:ext cx="839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填写家庭情况类型信息，</a:t>
            </a:r>
            <a:r>
              <a:rPr lang="en-US" altLang="zh-CN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5</a:t>
            </a: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类特殊家庭类型信息来自于系统数据库，无需填写，可修改。</a:t>
            </a:r>
          </a:p>
        </p:txBody>
      </p:sp>
      <p:pic>
        <p:nvPicPr>
          <p:cNvPr id="7987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359025"/>
            <a:ext cx="86487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270647"/>
      </p:ext>
    </p:extLst>
  </p:cSld>
  <p:clrMapOvr>
    <a:masterClrMapping/>
  </p:clrMapOvr>
  <p:transition spd="slow"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电脑端申请资助（</a:t>
            </a:r>
            <a:r>
              <a:rPr lang="en-US" altLang="zh-CN" dirty="0">
                <a:latin typeface="+mn-ea"/>
                <a:ea typeface="+mn-ea"/>
              </a:rPr>
              <a:t>6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填写共同生活的家庭成员信息，联系方式，上传相应的健康证明材料（非必须）</a:t>
            </a:r>
          </a:p>
        </p:txBody>
      </p:sp>
      <p:pic>
        <p:nvPicPr>
          <p:cNvPr id="80901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03450"/>
            <a:ext cx="8128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873991"/>
      </p:ext>
    </p:extLst>
  </p:cSld>
  <p:clrMapOvr>
    <a:masterClrMapping/>
  </p:clrMapOvr>
  <p:transition spd="slow"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电脑端申请资助（</a:t>
            </a:r>
            <a:r>
              <a:rPr lang="en-US" altLang="zh-CN" dirty="0">
                <a:latin typeface="+mn-ea"/>
                <a:ea typeface="+mn-ea"/>
              </a:rPr>
              <a:t>7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填写曾获国家教育资助信息</a:t>
            </a:r>
          </a:p>
        </p:txBody>
      </p:sp>
      <p:pic>
        <p:nvPicPr>
          <p:cNvPr id="8192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298700"/>
            <a:ext cx="8218487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775062"/>
      </p:ext>
    </p:extLst>
  </p:cSld>
  <p:clrMapOvr>
    <a:masterClrMapping/>
  </p:clrMapOvr>
  <p:transition spd="slow"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电脑端申请资助（</a:t>
            </a:r>
            <a:r>
              <a:rPr lang="en-US" altLang="zh-CN" dirty="0">
                <a:latin typeface="+mn-ea"/>
                <a:ea typeface="+mn-ea"/>
              </a:rPr>
              <a:t>8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填写家庭经济情况：近三年受自然灾害情况，近三年意外损失情况，负债情况，家庭大额支出，家庭收入来源</a:t>
            </a:r>
          </a:p>
        </p:txBody>
      </p:sp>
      <p:pic>
        <p:nvPicPr>
          <p:cNvPr id="8294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0313"/>
            <a:ext cx="8534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12297"/>
      </p:ext>
    </p:extLst>
  </p:cSld>
  <p:clrMapOvr>
    <a:masterClrMapping/>
  </p:clrMapOvr>
  <p:transition spd="slow"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电脑端申请资助（</a:t>
            </a:r>
            <a:r>
              <a:rPr lang="en-US" altLang="zh-CN" dirty="0">
                <a:latin typeface="+mn-ea"/>
                <a:ea typeface="+mn-ea"/>
              </a:rPr>
              <a:t>9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填写家庭经济情况：住房情况，车辆情况，其他情况描述及相关证明材料上传（非必填）以及自定义采集信息（存在的情况下）</a:t>
            </a:r>
          </a:p>
        </p:txBody>
      </p:sp>
      <p:pic>
        <p:nvPicPr>
          <p:cNvPr id="83973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28825"/>
            <a:ext cx="90027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05225"/>
            <a:ext cx="8839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370413"/>
      </p:ext>
    </p:extLst>
  </p:cSld>
  <p:clrMapOvr>
    <a:masterClrMapping/>
  </p:clrMapOvr>
  <p:transition spd="slow"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电脑端申请资助（</a:t>
            </a:r>
            <a:r>
              <a:rPr lang="en-US" altLang="zh-CN" dirty="0">
                <a:latin typeface="+mn-ea"/>
                <a:ea typeface="+mn-ea"/>
              </a:rPr>
              <a:t>10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填写完成点击保存回到列表页，确认信息无误后，在列表页勾线数据，点击提交按钮提交申请表。</a:t>
            </a:r>
          </a:p>
        </p:txBody>
      </p:sp>
      <p:pic>
        <p:nvPicPr>
          <p:cNvPr id="84997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30413"/>
            <a:ext cx="863123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703638"/>
            <a:ext cx="8840788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38903"/>
      </p:ext>
    </p:extLst>
  </p:cSld>
  <p:clrMapOvr>
    <a:masterClrMapping/>
  </p:clrMapOvr>
  <p:transition spd="slow">
    <p:split orient="vert"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电脑端申请资助（</a:t>
            </a:r>
            <a:r>
              <a:rPr lang="en-US" altLang="zh-CN" dirty="0">
                <a:latin typeface="+mn-ea"/>
                <a:ea typeface="+mn-ea"/>
              </a:rPr>
              <a:t>11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密码修改：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点击【密码修改】菜单，在弹出的页面中填写密码修改信息，修改密码。</a:t>
            </a:r>
          </a:p>
        </p:txBody>
      </p:sp>
      <p:pic>
        <p:nvPicPr>
          <p:cNvPr id="8602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05125"/>
            <a:ext cx="21907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816225"/>
            <a:ext cx="569118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957146"/>
      </p:ext>
    </p:extLst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申请资助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588" y="1066800"/>
            <a:ext cx="90011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学生资助申请分为移动端和电脑端两种方式，采用身份证号</a:t>
            </a:r>
            <a:r>
              <a:rPr lang="en-US" altLang="zh-CN" sz="2000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+</a:t>
            </a: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密码方式登录。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学生身份证号来源于【特殊困难学生就学信息库】</a:t>
            </a:r>
            <a:r>
              <a:rPr lang="en-US" altLang="zh-CN" sz="2000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-&gt;</a:t>
            </a: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【信息比对】</a:t>
            </a:r>
            <a:r>
              <a:rPr lang="en-US" altLang="zh-CN" sz="2000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-&gt;</a:t>
            </a: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【在校生信息导入及比对】。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6349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2447925"/>
            <a:ext cx="412432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894290"/>
      </p:ext>
    </p:extLst>
  </p:cSld>
  <p:clrMapOvr>
    <a:masterClrMapping/>
  </p:clrMapOvr>
  <p:transition spd="slow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移动端申请资助（</a:t>
            </a:r>
            <a:r>
              <a:rPr lang="en-US" altLang="zh-CN" dirty="0">
                <a:latin typeface="+mn-ea"/>
                <a:ea typeface="+mn-ea"/>
              </a:rPr>
              <a:t>1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588" y="1066800"/>
            <a:ext cx="90011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关注江苏生学生资助微信公众号，进入江苏省学生资助申请平台。</a:t>
            </a:r>
            <a:endParaRPr lang="en-US" altLang="zh-CN" sz="2000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在登录页面输入身份证号、密码、验证码，进入申请信息列表页面。</a:t>
            </a:r>
          </a:p>
        </p:txBody>
      </p:sp>
      <p:pic>
        <p:nvPicPr>
          <p:cNvPr id="64518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403475"/>
            <a:ext cx="2690813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03475"/>
            <a:ext cx="3040062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2403475"/>
            <a:ext cx="2540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566570"/>
      </p:ext>
    </p:extLst>
  </p:cSld>
  <p:clrMapOvr>
    <a:masterClrMapping/>
  </p:clrMapOvr>
  <p:transition spd="slow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移动端申请资助（</a:t>
            </a:r>
            <a:r>
              <a:rPr lang="en-US" altLang="zh-CN" dirty="0">
                <a:latin typeface="+mn-ea"/>
                <a:ea typeface="+mn-ea"/>
              </a:rPr>
              <a:t>2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588" y="1066800"/>
            <a:ext cx="90011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密码修改和退出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6554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27163"/>
            <a:ext cx="33162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520825"/>
            <a:ext cx="322262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986213"/>
            <a:ext cx="23685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713163"/>
            <a:ext cx="30956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229774"/>
      </p:ext>
    </p:extLst>
  </p:cSld>
  <p:clrMapOvr>
    <a:masterClrMapping/>
  </p:clrMapOvr>
  <p:transition spd="slow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移动端申请资助（</a:t>
            </a:r>
            <a:r>
              <a:rPr lang="en-US" altLang="zh-CN" dirty="0">
                <a:latin typeface="+mn-ea"/>
                <a:ea typeface="+mn-ea"/>
              </a:rPr>
              <a:t>3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0" y="1019175"/>
            <a:ext cx="8397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点击新增按钮，阅读申请须知，点击已阅读，开始填写进行本年度（学期）的申请表</a:t>
            </a: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</p:txBody>
      </p:sp>
      <p:pic>
        <p:nvPicPr>
          <p:cNvPr id="66565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765300"/>
            <a:ext cx="317023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1898650"/>
            <a:ext cx="36861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586352"/>
      </p:ext>
    </p:extLst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移动端申请资助（</a:t>
            </a:r>
            <a:r>
              <a:rPr lang="en-US" altLang="zh-CN" dirty="0">
                <a:latin typeface="+mn-ea"/>
                <a:ea typeface="+mn-ea"/>
              </a:rPr>
              <a:t>4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0" y="1027113"/>
            <a:ext cx="83978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基本信息填写、选择本学年的申请信息、学校信息及本人健康情况材料上传（非必选，仅供佐证）。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注：若学生基本信息已经在特困库中登记，学生学校信息系统会自动查询，无需手动输入</a:t>
            </a: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</p:txBody>
      </p:sp>
      <p:pic>
        <p:nvPicPr>
          <p:cNvPr id="67589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549650"/>
            <a:ext cx="25971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3287713"/>
            <a:ext cx="226853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2782888"/>
            <a:ext cx="267970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947448"/>
      </p:ext>
    </p:extLst>
  </p:cSld>
  <p:clrMapOvr>
    <a:masterClrMapping/>
  </p:clrMapOvr>
  <p:transition spd="slow"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移动端申请资助（</a:t>
            </a:r>
            <a:r>
              <a:rPr lang="en-US" altLang="zh-CN" dirty="0">
                <a:latin typeface="+mn-ea"/>
                <a:ea typeface="+mn-ea"/>
              </a:rPr>
              <a:t>5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4925" y="1028700"/>
            <a:ext cx="8397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学生户籍信息填写，银行卡信息填写（部分学段填写）</a:t>
            </a: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>
              <a:solidFill>
                <a:schemeClr val="tx2"/>
              </a:solidFill>
              <a:latin typeface="+mn-ea"/>
              <a:ea typeface="+mn-ea"/>
              <a:sym typeface="+mn-ea"/>
              <a:hlinkClick r:id="rId2"/>
            </a:endParaRPr>
          </a:p>
        </p:txBody>
      </p:sp>
      <p:pic>
        <p:nvPicPr>
          <p:cNvPr id="6861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1909763"/>
            <a:ext cx="25971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646756"/>
      </p:ext>
    </p:extLst>
  </p:cSld>
  <p:clrMapOvr>
    <a:masterClrMapping/>
  </p:clrMapOvr>
  <p:transition spd="slow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移动端申请资助（</a:t>
            </a:r>
            <a:r>
              <a:rPr lang="en-US" altLang="zh-CN" dirty="0">
                <a:latin typeface="+mn-ea"/>
                <a:ea typeface="+mn-ea"/>
              </a:rPr>
              <a:t>6</a:t>
            </a:r>
            <a:r>
              <a:rPr lang="zh-CN" altLang="en-US" dirty="0">
                <a:latin typeface="+mn-ea"/>
                <a:ea typeface="+mn-ea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300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157288"/>
            <a:ext cx="839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填写家庭情况类型信息，</a:t>
            </a:r>
            <a:r>
              <a:rPr lang="en-US" altLang="zh-CN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5</a:t>
            </a:r>
            <a:r>
              <a:rPr lang="zh-CN" altLang="en-US" sz="200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类特殊家庭类型信息来自于系统数据库，无需填写，可修改。</a:t>
            </a:r>
          </a:p>
        </p:txBody>
      </p:sp>
      <p:pic>
        <p:nvPicPr>
          <p:cNvPr id="6963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863725"/>
            <a:ext cx="3006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63725"/>
            <a:ext cx="291147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359494"/>
      </p:ext>
    </p:extLst>
  </p:cSld>
  <p:clrMapOvr>
    <a:masterClrMapping/>
  </p:clrMapOvr>
  <p:transition spd="slow">
    <p:split orient="vert" dir="in"/>
  </p:transition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991</Words>
  <Application>Microsoft Office PowerPoint</Application>
  <PresentationFormat>全屏显示(4:3)</PresentationFormat>
  <Paragraphs>86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黑体</vt:lpstr>
      <vt:lpstr>宋体</vt:lpstr>
      <vt:lpstr>微软雅黑</vt:lpstr>
      <vt:lpstr>Arial</vt:lpstr>
      <vt:lpstr>Calibri</vt:lpstr>
      <vt:lpstr>Calibri Light</vt:lpstr>
      <vt:lpstr>Verdana</vt:lpstr>
      <vt:lpstr>Office 主题</vt:lpstr>
      <vt:lpstr>PowerPoint 演示文稿</vt:lpstr>
      <vt:lpstr>申请资助注意事项</vt:lpstr>
      <vt:lpstr>申请资助</vt:lpstr>
      <vt:lpstr>移动端申请资助（1）</vt:lpstr>
      <vt:lpstr>移动端申请资助（2）</vt:lpstr>
      <vt:lpstr>移动端申请资助（3）</vt:lpstr>
      <vt:lpstr>移动端申请资助（4）</vt:lpstr>
      <vt:lpstr>移动端申请资助（5）</vt:lpstr>
      <vt:lpstr>移动端申请资助（6）</vt:lpstr>
      <vt:lpstr>移动端申请资助（7）</vt:lpstr>
      <vt:lpstr>移动端申请资助（8）</vt:lpstr>
      <vt:lpstr>移动端申请资助（9）</vt:lpstr>
      <vt:lpstr>移动端申请资助（10）</vt:lpstr>
      <vt:lpstr>移动端申请资助（11）</vt:lpstr>
      <vt:lpstr>电脑端申请资助-系统设置及前期准备</vt:lpstr>
      <vt:lpstr>电脑端申请资助（1）</vt:lpstr>
      <vt:lpstr>电脑端申请资助（2）</vt:lpstr>
      <vt:lpstr>电脑端申请资助（3）</vt:lpstr>
      <vt:lpstr>电脑端申请资助（4）</vt:lpstr>
      <vt:lpstr>电脑端申请资助（5）</vt:lpstr>
      <vt:lpstr>电脑端申请资助（6）</vt:lpstr>
      <vt:lpstr>电脑端申请资助（7）</vt:lpstr>
      <vt:lpstr>电脑端申请资助（8）</vt:lpstr>
      <vt:lpstr>电脑端申请资助（9）</vt:lpstr>
      <vt:lpstr>电脑端申请资助（10）</vt:lpstr>
      <vt:lpstr>电脑端申请资助（11）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Think</cp:lastModifiedBy>
  <cp:revision>8</cp:revision>
  <dcterms:created xsi:type="dcterms:W3CDTF">2020-09-27T12:36:39Z</dcterms:created>
  <dcterms:modified xsi:type="dcterms:W3CDTF">2021-09-14T06:24:24Z</dcterms:modified>
</cp:coreProperties>
</file>