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sldIdLst>
    <p:sldId id="270" r:id="rId2"/>
    <p:sldId id="299" r:id="rId3"/>
    <p:sldId id="300" r:id="rId4"/>
    <p:sldId id="301" r:id="rId5"/>
    <p:sldId id="302" r:id="rId6"/>
    <p:sldId id="303" r:id="rId7"/>
    <p:sldId id="304" r:id="rId8"/>
    <p:sldId id="305" r:id="rId9"/>
    <p:sldId id="306" r:id="rId10"/>
    <p:sldId id="307" r:id="rId11"/>
    <p:sldId id="308" r:id="rId12"/>
    <p:sldId id="309" r:id="rId13"/>
    <p:sldId id="310" r:id="rId14"/>
    <p:sldId id="311" r:id="rId15"/>
    <p:sldId id="312" r:id="rId16"/>
    <p:sldId id="313" r:id="rId17"/>
    <p:sldId id="314" r:id="rId18"/>
    <p:sldId id="315" r:id="rId19"/>
    <p:sldId id="316" r:id="rId20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88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B8D544-3684-4B32-B349-7F2CDCD96BB3}" type="datetimeFigureOut">
              <a:rPr lang="zh-CN" altLang="en-US" smtClean="0"/>
              <a:t>2021/9/13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A8B40D-339F-4658-8305-D2EB43506A3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32454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2"/>
          <p:cNvSpPr>
            <a:spLocks noGrp="1" noRot="1" noChangeAspect="1" noChangeArrowheads="1" noTextEdit="1"/>
          </p:cNvSpPr>
          <p:nvPr>
            <p:ph type="sldImg" idx="4294967295"/>
          </p:nvPr>
        </p:nvSpPr>
        <p:spPr>
          <a:ln/>
        </p:spPr>
      </p:sp>
      <p:sp>
        <p:nvSpPr>
          <p:cNvPr id="50178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>
            <a:prstTxWarp prst="textNoShape">
              <a:avLst/>
            </a:prstTxWarp>
          </a:bodyPr>
          <a:lstStyle/>
          <a:p>
            <a:pPr eaLnBrk="1" hangingPunct="1"/>
            <a:endParaRPr lang="zh-CN" altLang="en-US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02428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 idx="4294967295"/>
          </p:nvPr>
        </p:nvSpPr>
        <p:spPr>
          <a:ln/>
        </p:spPr>
      </p:sp>
      <p:sp>
        <p:nvSpPr>
          <p:cNvPr id="8909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>
            <a:prstTxWarp prst="textNoShape">
              <a:avLst/>
            </a:prstTxWarp>
          </a:bodyPr>
          <a:lstStyle/>
          <a:p>
            <a:pPr eaLnBrk="1" hangingPunct="1"/>
            <a:endParaRPr lang="zh-CN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02482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Rot="1" noChangeAspect="1" noChangeArrowheads="1" noTextEdit="1"/>
          </p:cNvSpPr>
          <p:nvPr>
            <p:ph type="sldImg" idx="4294967295"/>
          </p:nvPr>
        </p:nvSpPr>
        <p:spPr>
          <a:ln/>
        </p:spPr>
      </p:sp>
      <p:sp>
        <p:nvSpPr>
          <p:cNvPr id="10035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>
            <a:prstTxWarp prst="textNoShape">
              <a:avLst/>
            </a:prstTxWarp>
          </a:bodyPr>
          <a:lstStyle/>
          <a:p>
            <a:pPr eaLnBrk="1" hangingPunct="1"/>
            <a:endParaRPr lang="zh-CN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56720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Rot="1" noChangeAspect="1" noChangeArrowheads="1" noTextEdit="1"/>
          </p:cNvSpPr>
          <p:nvPr>
            <p:ph type="sldImg" idx="4294967295"/>
          </p:nvPr>
        </p:nvSpPr>
        <p:spPr>
          <a:ln/>
        </p:spPr>
      </p:sp>
      <p:sp>
        <p:nvSpPr>
          <p:cNvPr id="10752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>
            <a:prstTxWarp prst="textNoShape">
              <a:avLst/>
            </a:prstTxWarp>
          </a:bodyPr>
          <a:lstStyle/>
          <a:p>
            <a:pPr eaLnBrk="1" hangingPunct="1"/>
            <a:endParaRPr lang="zh-CN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83182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B9834-F319-4AE3-817C-14969FA5DA30}" type="datetimeFigureOut">
              <a:rPr lang="zh-CN" altLang="en-US" smtClean="0"/>
              <a:t>2021/9/13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A0C8F-8290-4787-8BF8-B5BB675D490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381105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B9834-F319-4AE3-817C-14969FA5DA30}" type="datetimeFigureOut">
              <a:rPr lang="zh-CN" altLang="en-US" smtClean="0"/>
              <a:t>2021/9/13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A0C8F-8290-4787-8BF8-B5BB675D490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421102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B9834-F319-4AE3-817C-14969FA5DA30}" type="datetimeFigureOut">
              <a:rPr lang="zh-CN" altLang="en-US" smtClean="0"/>
              <a:t>2021/9/13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A0C8F-8290-4787-8BF8-B5BB675D490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41183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B9834-F319-4AE3-817C-14969FA5DA30}" type="datetimeFigureOut">
              <a:rPr lang="zh-CN" altLang="en-US" smtClean="0"/>
              <a:t>2021/9/13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A0C8F-8290-4787-8BF8-B5BB675D490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177857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B9834-F319-4AE3-817C-14969FA5DA30}" type="datetimeFigureOut">
              <a:rPr lang="zh-CN" altLang="en-US" smtClean="0"/>
              <a:t>2021/9/13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A0C8F-8290-4787-8BF8-B5BB675D490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293796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B9834-F319-4AE3-817C-14969FA5DA30}" type="datetimeFigureOut">
              <a:rPr lang="zh-CN" altLang="en-US" smtClean="0"/>
              <a:t>2021/9/13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A0C8F-8290-4787-8BF8-B5BB675D490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111680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B9834-F319-4AE3-817C-14969FA5DA30}" type="datetimeFigureOut">
              <a:rPr lang="zh-CN" altLang="en-US" smtClean="0"/>
              <a:t>2021/9/13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A0C8F-8290-4787-8BF8-B5BB675D490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32907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B9834-F319-4AE3-817C-14969FA5DA30}" type="datetimeFigureOut">
              <a:rPr lang="zh-CN" altLang="en-US" smtClean="0"/>
              <a:t>2021/9/13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A0C8F-8290-4787-8BF8-B5BB675D490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967026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B9834-F319-4AE3-817C-14969FA5DA30}" type="datetimeFigureOut">
              <a:rPr lang="zh-CN" altLang="en-US" smtClean="0"/>
              <a:t>2021/9/13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A0C8F-8290-4787-8BF8-B5BB675D490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252074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B9834-F319-4AE3-817C-14969FA5DA30}" type="datetimeFigureOut">
              <a:rPr lang="zh-CN" altLang="en-US" smtClean="0"/>
              <a:t>2021/9/13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A0C8F-8290-4787-8BF8-B5BB675D490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275140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B9834-F319-4AE3-817C-14969FA5DA30}" type="datetimeFigureOut">
              <a:rPr lang="zh-CN" altLang="en-US" smtClean="0"/>
              <a:t>2021/9/13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A0C8F-8290-4787-8BF8-B5BB675D490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610367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5B9834-F319-4AE3-817C-14969FA5DA30}" type="datetimeFigureOut">
              <a:rPr lang="zh-CN" altLang="en-US" smtClean="0"/>
              <a:t>2021/9/13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FA0C8F-8290-4787-8BF8-B5BB675D490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775713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0" y="2347415"/>
            <a:ext cx="9144000" cy="2115403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文本框 3"/>
          <p:cNvSpPr txBox="1"/>
          <p:nvPr/>
        </p:nvSpPr>
        <p:spPr>
          <a:xfrm>
            <a:off x="846162" y="3081950"/>
            <a:ext cx="76018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600" b="1" dirty="0" smtClean="0">
                <a:solidFill>
                  <a:schemeClr val="bg1"/>
                </a:solidFill>
              </a:rPr>
              <a:t>江苏省学生资助平台</a:t>
            </a:r>
            <a:r>
              <a:rPr lang="zh-CN" altLang="en-US" sz="3600" b="1" dirty="0" smtClean="0">
                <a:solidFill>
                  <a:schemeClr val="bg1"/>
                </a:solidFill>
              </a:rPr>
              <a:t>使用</a:t>
            </a:r>
            <a:r>
              <a:rPr lang="zh-CN" altLang="en-US" sz="3600" b="1" dirty="0" smtClean="0">
                <a:solidFill>
                  <a:schemeClr val="bg1"/>
                </a:solidFill>
              </a:rPr>
              <a:t>手册</a:t>
            </a:r>
            <a:endParaRPr lang="zh-CN" altLang="en-US" sz="3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64212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AutoShape 2"/>
          <p:cNvSpPr>
            <a:spLocks noGrp="1" noChangeArrowheads="1"/>
          </p:cNvSpPr>
          <p:nvPr>
            <p:ph type="ctrTitle"/>
          </p:nvPr>
        </p:nvSpPr>
        <p:spPr>
          <a:xfrm>
            <a:off x="92075" y="169863"/>
            <a:ext cx="7772400" cy="714375"/>
          </a:xfrm>
        </p:spPr>
        <p:txBody>
          <a:bodyPr/>
          <a:lstStyle/>
          <a:p>
            <a:pPr>
              <a:defRPr/>
            </a:pPr>
            <a:r>
              <a:rPr lang="zh-CN" altLang="en-US" dirty="0">
                <a:latin typeface="+mn-ea"/>
                <a:ea typeface="+mn-ea"/>
                <a:sym typeface="+mn-ea"/>
              </a:rPr>
              <a:t>困难认定（</a:t>
            </a:r>
            <a:r>
              <a:rPr lang="en-US" altLang="zh-CN" dirty="0">
                <a:latin typeface="+mn-ea"/>
                <a:ea typeface="+mn-ea"/>
                <a:sym typeface="+mn-ea"/>
              </a:rPr>
              <a:t>8</a:t>
            </a:r>
            <a:r>
              <a:rPr lang="zh-CN" altLang="en-US" dirty="0">
                <a:latin typeface="+mn-ea"/>
                <a:ea typeface="+mn-ea"/>
                <a:sym typeface="+mn-ea"/>
              </a:rPr>
              <a:t>）</a:t>
            </a:r>
            <a:endParaRPr lang="zh-CN" altLang="en-US" dirty="0">
              <a:latin typeface="+mn-ea"/>
              <a:ea typeface="+mn-ea"/>
            </a:endParaRPr>
          </a:p>
        </p:txBody>
      </p:sp>
      <p:sp>
        <p:nvSpPr>
          <p:cNvPr id="37891" name="Rectangle 46"/>
          <p:cNvSpPr>
            <a:spLocks noChangeArrowheads="1"/>
          </p:cNvSpPr>
          <p:nvPr/>
        </p:nvSpPr>
        <p:spPr bwMode="auto">
          <a:xfrm>
            <a:off x="0" y="-276225"/>
            <a:ext cx="184150" cy="55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90204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90204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90204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90204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90204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90204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90204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90204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90204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zh-CN" altLang="en-US" sz="3000">
              <a:solidFill>
                <a:schemeClr val="tx2"/>
              </a:solidFill>
              <a:latin typeface="+mn-ea"/>
              <a:ea typeface="+mn-ea"/>
            </a:endParaRPr>
          </a:p>
        </p:txBody>
      </p:sp>
      <p:sp>
        <p:nvSpPr>
          <p:cNvPr id="9" name="TextBox 5"/>
          <p:cNvSpPr txBox="1">
            <a:spLocks noChangeArrowheads="1"/>
          </p:cNvSpPr>
          <p:nvPr/>
        </p:nvSpPr>
        <p:spPr bwMode="auto">
          <a:xfrm>
            <a:off x="184150" y="1096963"/>
            <a:ext cx="8953500" cy="398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90204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90204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90204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90204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90204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90204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90204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90204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90204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zh-CN" altLang="en-US" sz="2000" dirty="0">
                <a:solidFill>
                  <a:schemeClr val="tx2"/>
                </a:solidFill>
                <a:latin typeface="+mn-ea"/>
                <a:sym typeface="+mn-ea"/>
              </a:rPr>
              <a:t>学校（院系）对困难生信息审核，系统支持单个学生审核和批量导入审核。</a:t>
            </a:r>
            <a:endParaRPr lang="en-US" altLang="zh-CN" sz="2000" dirty="0">
              <a:solidFill>
                <a:schemeClr val="tx2"/>
              </a:solidFill>
              <a:latin typeface="+mn-ea"/>
              <a:sym typeface="+mn-ea"/>
            </a:endParaRPr>
          </a:p>
        </p:txBody>
      </p:sp>
      <p:pic>
        <p:nvPicPr>
          <p:cNvPr id="97285" name="图片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647825"/>
            <a:ext cx="9144000" cy="209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7286" name="图片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888" y="3886200"/>
            <a:ext cx="8081962" cy="1695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68916949"/>
      </p:ext>
    </p:extLst>
  </p:cSld>
  <p:clrMapOvr>
    <a:masterClrMapping/>
  </p:clrMapOvr>
  <p:transition spd="slow">
    <p:split orient="vert" dir="in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AutoShape 2"/>
          <p:cNvSpPr>
            <a:spLocks noGrp="1" noChangeArrowheads="1"/>
          </p:cNvSpPr>
          <p:nvPr>
            <p:ph type="ctrTitle"/>
          </p:nvPr>
        </p:nvSpPr>
        <p:spPr>
          <a:xfrm>
            <a:off x="92075" y="169863"/>
            <a:ext cx="7772400" cy="714375"/>
          </a:xfrm>
        </p:spPr>
        <p:txBody>
          <a:bodyPr/>
          <a:lstStyle/>
          <a:p>
            <a:pPr>
              <a:defRPr/>
            </a:pPr>
            <a:r>
              <a:rPr lang="zh-CN" altLang="en-US" dirty="0">
                <a:latin typeface="+mn-ea"/>
                <a:ea typeface="+mn-ea"/>
                <a:sym typeface="+mn-ea"/>
              </a:rPr>
              <a:t>困难认定（</a:t>
            </a:r>
            <a:r>
              <a:rPr lang="en-US" altLang="zh-CN" dirty="0">
                <a:latin typeface="+mn-ea"/>
                <a:ea typeface="+mn-ea"/>
                <a:sym typeface="+mn-ea"/>
              </a:rPr>
              <a:t>9</a:t>
            </a:r>
            <a:r>
              <a:rPr lang="zh-CN" altLang="en-US" dirty="0">
                <a:latin typeface="+mn-ea"/>
                <a:ea typeface="+mn-ea"/>
                <a:sym typeface="+mn-ea"/>
              </a:rPr>
              <a:t>）</a:t>
            </a:r>
            <a:endParaRPr lang="zh-CN" altLang="en-US" dirty="0">
              <a:latin typeface="+mn-ea"/>
              <a:ea typeface="+mn-ea"/>
            </a:endParaRPr>
          </a:p>
        </p:txBody>
      </p:sp>
      <p:sp>
        <p:nvSpPr>
          <p:cNvPr id="37891" name="Rectangle 46"/>
          <p:cNvSpPr>
            <a:spLocks noChangeArrowheads="1"/>
          </p:cNvSpPr>
          <p:nvPr/>
        </p:nvSpPr>
        <p:spPr bwMode="auto">
          <a:xfrm>
            <a:off x="0" y="-276225"/>
            <a:ext cx="184150" cy="55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90204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90204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90204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90204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90204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90204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90204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90204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90204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zh-CN" altLang="en-US" sz="3000">
              <a:solidFill>
                <a:schemeClr val="tx2"/>
              </a:solidFill>
              <a:latin typeface="+mn-ea"/>
              <a:ea typeface="+mn-ea"/>
            </a:endParaRPr>
          </a:p>
        </p:txBody>
      </p:sp>
      <p:sp>
        <p:nvSpPr>
          <p:cNvPr id="9" name="TextBox 5"/>
          <p:cNvSpPr txBox="1">
            <a:spLocks noChangeArrowheads="1"/>
          </p:cNvSpPr>
          <p:nvPr/>
        </p:nvSpPr>
        <p:spPr bwMode="auto">
          <a:xfrm>
            <a:off x="0" y="982663"/>
            <a:ext cx="8953500" cy="706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90204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90204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90204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90204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90204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90204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90204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90204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90204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zh-CN" sz="2000" dirty="0">
                <a:solidFill>
                  <a:schemeClr val="tx2"/>
                </a:solidFill>
                <a:latin typeface="+mn-ea"/>
                <a:sym typeface="+mn-ea"/>
              </a:rPr>
              <a:t>    </a:t>
            </a:r>
            <a:r>
              <a:rPr lang="zh-CN" altLang="en-US" sz="2000" dirty="0">
                <a:solidFill>
                  <a:schemeClr val="tx2"/>
                </a:solidFill>
                <a:latin typeface="+mn-ea"/>
                <a:sym typeface="+mn-ea"/>
              </a:rPr>
              <a:t>校级用户对本校内困难生导入系统，需导入基本信息模板和家庭信息采集模板。</a:t>
            </a:r>
            <a:r>
              <a:rPr lang="zh-CN" altLang="en-US" sz="2000" dirty="0">
                <a:solidFill>
                  <a:schemeClr val="tx2"/>
                </a:solidFill>
                <a:latin typeface="+mn-ea"/>
                <a:ea typeface="+mn-ea"/>
                <a:sym typeface="+mn-ea"/>
              </a:rPr>
              <a:t>查看申请学生的家庭经济信息采集量化指标。</a:t>
            </a:r>
          </a:p>
        </p:txBody>
      </p:sp>
      <p:pic>
        <p:nvPicPr>
          <p:cNvPr id="98309" name="图片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075" y="1612900"/>
            <a:ext cx="4013200" cy="280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图片 1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4375" y="3084513"/>
            <a:ext cx="6940550" cy="3152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12852779"/>
      </p:ext>
    </p:extLst>
  </p:cSld>
  <p:clrMapOvr>
    <a:masterClrMapping/>
  </p:clrMapOvr>
  <p:transition spd="slow"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68313" y="944563"/>
            <a:ext cx="8229600" cy="720725"/>
          </a:xfrm>
        </p:spPr>
        <p:txBody>
          <a:bodyPr/>
          <a:lstStyle/>
          <a:p>
            <a:pPr eaLnBrk="1" hangingPunct="1">
              <a:defRPr/>
            </a:pPr>
            <a:r>
              <a:rPr lang="zh-CN" altLang="en-US">
                <a:latin typeface="+mn-ea"/>
                <a:ea typeface="+mn-ea"/>
              </a:rPr>
              <a:t>目   录</a:t>
            </a:r>
          </a:p>
        </p:txBody>
      </p:sp>
      <p:sp>
        <p:nvSpPr>
          <p:cNvPr id="8" name="圆角矩形 7"/>
          <p:cNvSpPr/>
          <p:nvPr/>
        </p:nvSpPr>
        <p:spPr bwMode="auto">
          <a:xfrm>
            <a:off x="2447925" y="2924175"/>
            <a:ext cx="4776788" cy="1044575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800" dirty="0" smtClean="0">
                <a:solidFill>
                  <a:schemeClr val="tx1"/>
                </a:solidFill>
                <a:latin typeface="+mn-ea"/>
                <a:sym typeface="+mn-ea"/>
              </a:rPr>
              <a:t>2</a:t>
            </a:r>
            <a:r>
              <a:rPr lang="zh-CN" altLang="en-US" sz="2800" dirty="0" smtClean="0">
                <a:solidFill>
                  <a:schemeClr val="tx1"/>
                </a:solidFill>
                <a:latin typeface="+mn-ea"/>
                <a:sym typeface="+mn-ea"/>
              </a:rPr>
              <a:t>、</a:t>
            </a:r>
            <a:r>
              <a:rPr lang="zh-CN" altLang="en-US" sz="2800" dirty="0">
                <a:solidFill>
                  <a:schemeClr val="tx1"/>
                </a:solidFill>
                <a:latin typeface="+mn-ea"/>
                <a:sym typeface="+mn-ea"/>
              </a:rPr>
              <a:t>资助管理</a:t>
            </a:r>
          </a:p>
        </p:txBody>
      </p:sp>
      <p:sp>
        <p:nvSpPr>
          <p:cNvPr id="32789" name="Rectangle 2"/>
          <p:cNvSpPr txBox="1">
            <a:spLocks noChangeArrowheads="1"/>
          </p:cNvSpPr>
          <p:nvPr/>
        </p:nvSpPr>
        <p:spPr bwMode="auto">
          <a:xfrm>
            <a:off x="1905000" y="873125"/>
            <a:ext cx="5319713" cy="1036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90204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90204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90204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90204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90204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90204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90204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90204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90204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 algn="ctr" eaLnBrk="1" hangingPunct="1">
              <a:lnSpc>
                <a:spcPct val="150000"/>
              </a:lnSpc>
              <a:spcBef>
                <a:spcPct val="0"/>
              </a:spcBef>
              <a:buFontTx/>
              <a:buNone/>
              <a:defRPr/>
            </a:pPr>
            <a:endParaRPr lang="zh-CN" altLang="en-US" dirty="0">
              <a:solidFill>
                <a:srgbClr val="C00000"/>
              </a:solidFill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1189618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标题 2"/>
          <p:cNvSpPr>
            <a:spLocks noGrp="1"/>
          </p:cNvSpPr>
          <p:nvPr>
            <p:ph type="ctrTitle"/>
          </p:nvPr>
        </p:nvSpPr>
        <p:spPr>
          <a:xfrm>
            <a:off x="0" y="112713"/>
            <a:ext cx="7772400" cy="714375"/>
          </a:xfrm>
        </p:spPr>
        <p:txBody>
          <a:bodyPr/>
          <a:lstStyle/>
          <a:p>
            <a:pPr>
              <a:defRPr/>
            </a:pPr>
            <a:r>
              <a:rPr lang="zh-CN" altLang="en-US" dirty="0">
                <a:latin typeface="+mn-ea"/>
                <a:ea typeface="+mn-ea"/>
              </a:rPr>
              <a:t>三、资助管理 </a:t>
            </a:r>
            <a:r>
              <a:rPr lang="en-US" altLang="zh-CN" dirty="0">
                <a:latin typeface="+mn-ea"/>
                <a:ea typeface="+mn-ea"/>
              </a:rPr>
              <a:t>- </a:t>
            </a:r>
            <a:r>
              <a:rPr lang="zh-CN" altLang="en-US" dirty="0">
                <a:latin typeface="+mn-ea"/>
                <a:ea typeface="+mn-ea"/>
              </a:rPr>
              <a:t>用户组介绍</a:t>
            </a:r>
          </a:p>
        </p:txBody>
      </p:sp>
      <p:sp>
        <p:nvSpPr>
          <p:cNvPr id="8" name="圆角矩形 7"/>
          <p:cNvSpPr/>
          <p:nvPr/>
        </p:nvSpPr>
        <p:spPr bwMode="auto">
          <a:xfrm>
            <a:off x="2701925" y="2087563"/>
            <a:ext cx="4441825" cy="547687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000" dirty="0">
                <a:solidFill>
                  <a:schemeClr val="tx1"/>
                </a:solidFill>
                <a:latin typeface="+mn-ea"/>
                <a:sym typeface="+mn-ea"/>
              </a:rPr>
              <a:t>学院</a:t>
            </a:r>
          </a:p>
        </p:txBody>
      </p:sp>
      <p:sp>
        <p:nvSpPr>
          <p:cNvPr id="9" name="圆角矩形 8"/>
          <p:cNvSpPr/>
          <p:nvPr/>
        </p:nvSpPr>
        <p:spPr bwMode="auto">
          <a:xfrm>
            <a:off x="2701925" y="2935288"/>
            <a:ext cx="4441825" cy="50165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000" dirty="0">
                <a:solidFill>
                  <a:schemeClr val="tx1"/>
                </a:solidFill>
                <a:latin typeface="+mn-ea"/>
                <a:sym typeface="+mn-ea"/>
              </a:rPr>
              <a:t>学校</a:t>
            </a:r>
          </a:p>
        </p:txBody>
      </p:sp>
      <p:sp>
        <p:nvSpPr>
          <p:cNvPr id="10" name="Oval 33"/>
          <p:cNvSpPr>
            <a:spLocks noChangeArrowheads="1"/>
          </p:cNvSpPr>
          <p:nvPr/>
        </p:nvSpPr>
        <p:spPr bwMode="auto">
          <a:xfrm>
            <a:off x="1706563" y="2133600"/>
            <a:ext cx="766762" cy="454025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3000" b="1">
                <a:solidFill>
                  <a:schemeClr val="tx2"/>
                </a:solidFill>
                <a:latin typeface="Arial" panose="020B0604020202090204" pitchFamily="34" charset="0"/>
                <a:ea typeface="黑体" pitchFamily="49" charset="-122"/>
              </a:defRPr>
            </a:lvl1pPr>
            <a:lvl2pPr marL="742950" indent="-285750" eaLnBrk="0" hangingPunct="0">
              <a:defRPr sz="3000" b="1">
                <a:solidFill>
                  <a:schemeClr val="tx2"/>
                </a:solidFill>
                <a:latin typeface="Arial" panose="020B0604020202090204" pitchFamily="34" charset="0"/>
                <a:ea typeface="黑体" pitchFamily="49" charset="-122"/>
              </a:defRPr>
            </a:lvl2pPr>
            <a:lvl3pPr marL="1143000" indent="-228600" eaLnBrk="0" hangingPunct="0">
              <a:defRPr sz="3000" b="1">
                <a:solidFill>
                  <a:schemeClr val="tx2"/>
                </a:solidFill>
                <a:latin typeface="Arial" panose="020B0604020202090204" pitchFamily="34" charset="0"/>
                <a:ea typeface="黑体" pitchFamily="49" charset="-122"/>
              </a:defRPr>
            </a:lvl3pPr>
            <a:lvl4pPr marL="1600200" indent="-228600" eaLnBrk="0" hangingPunct="0">
              <a:defRPr sz="3000" b="1">
                <a:solidFill>
                  <a:schemeClr val="tx2"/>
                </a:solidFill>
                <a:latin typeface="Arial" panose="020B0604020202090204" pitchFamily="34" charset="0"/>
                <a:ea typeface="黑体" pitchFamily="49" charset="-122"/>
              </a:defRPr>
            </a:lvl4pPr>
            <a:lvl5pPr marL="2057400" indent="-228600" eaLnBrk="0" hangingPunct="0">
              <a:defRPr sz="3000" b="1">
                <a:solidFill>
                  <a:schemeClr val="tx2"/>
                </a:solidFill>
                <a:latin typeface="Arial" panose="020B0604020202090204" pitchFamily="34" charset="0"/>
                <a:ea typeface="黑体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2"/>
                </a:solidFill>
                <a:latin typeface="Arial" panose="020B0604020202090204" pitchFamily="34" charset="0"/>
                <a:ea typeface="黑体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2"/>
                </a:solidFill>
                <a:latin typeface="Arial" panose="020B0604020202090204" pitchFamily="34" charset="0"/>
                <a:ea typeface="黑体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2"/>
                </a:solidFill>
                <a:latin typeface="Arial" panose="020B0604020202090204" pitchFamily="34" charset="0"/>
                <a:ea typeface="黑体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2"/>
                </a:solidFill>
                <a:latin typeface="Arial" panose="020B0604020202090204" pitchFamily="34" charset="0"/>
                <a:ea typeface="黑体" pitchFamily="49" charset="-122"/>
              </a:defRPr>
            </a:lvl9pPr>
          </a:lstStyle>
          <a:p>
            <a:pPr algn="ctr" eaLnBrk="1" hangingPunct="1">
              <a:defRPr/>
            </a:pPr>
            <a:r>
              <a:rPr lang="en-US" altLang="zh-CN" sz="2000" dirty="0">
                <a:solidFill>
                  <a:schemeClr val="tx1"/>
                </a:solidFill>
                <a:latin typeface="+mn-ea"/>
                <a:ea typeface="+mn-ea"/>
                <a:sym typeface="+mn-ea"/>
              </a:rPr>
              <a:t>1</a:t>
            </a:r>
          </a:p>
        </p:txBody>
      </p:sp>
      <p:sp>
        <p:nvSpPr>
          <p:cNvPr id="11" name="Oval 33"/>
          <p:cNvSpPr>
            <a:spLocks noChangeArrowheads="1"/>
          </p:cNvSpPr>
          <p:nvPr/>
        </p:nvSpPr>
        <p:spPr bwMode="auto">
          <a:xfrm>
            <a:off x="1706563" y="2935288"/>
            <a:ext cx="766762" cy="455612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3000" b="1">
                <a:solidFill>
                  <a:schemeClr val="tx2"/>
                </a:solidFill>
                <a:latin typeface="Arial" panose="020B0604020202090204" pitchFamily="34" charset="0"/>
                <a:ea typeface="黑体" pitchFamily="49" charset="-122"/>
              </a:defRPr>
            </a:lvl1pPr>
            <a:lvl2pPr marL="742950" indent="-285750" eaLnBrk="0" hangingPunct="0">
              <a:defRPr sz="3000" b="1">
                <a:solidFill>
                  <a:schemeClr val="tx2"/>
                </a:solidFill>
                <a:latin typeface="Arial" panose="020B0604020202090204" pitchFamily="34" charset="0"/>
                <a:ea typeface="黑体" pitchFamily="49" charset="-122"/>
              </a:defRPr>
            </a:lvl2pPr>
            <a:lvl3pPr marL="1143000" indent="-228600" eaLnBrk="0" hangingPunct="0">
              <a:defRPr sz="3000" b="1">
                <a:solidFill>
                  <a:schemeClr val="tx2"/>
                </a:solidFill>
                <a:latin typeface="Arial" panose="020B0604020202090204" pitchFamily="34" charset="0"/>
                <a:ea typeface="黑体" pitchFamily="49" charset="-122"/>
              </a:defRPr>
            </a:lvl3pPr>
            <a:lvl4pPr marL="1600200" indent="-228600" eaLnBrk="0" hangingPunct="0">
              <a:defRPr sz="3000" b="1">
                <a:solidFill>
                  <a:schemeClr val="tx2"/>
                </a:solidFill>
                <a:latin typeface="Arial" panose="020B0604020202090204" pitchFamily="34" charset="0"/>
                <a:ea typeface="黑体" pitchFamily="49" charset="-122"/>
              </a:defRPr>
            </a:lvl4pPr>
            <a:lvl5pPr marL="2057400" indent="-228600" eaLnBrk="0" hangingPunct="0">
              <a:defRPr sz="3000" b="1">
                <a:solidFill>
                  <a:schemeClr val="tx2"/>
                </a:solidFill>
                <a:latin typeface="Arial" panose="020B0604020202090204" pitchFamily="34" charset="0"/>
                <a:ea typeface="黑体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2"/>
                </a:solidFill>
                <a:latin typeface="Arial" panose="020B0604020202090204" pitchFamily="34" charset="0"/>
                <a:ea typeface="黑体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2"/>
                </a:solidFill>
                <a:latin typeface="Arial" panose="020B0604020202090204" pitchFamily="34" charset="0"/>
                <a:ea typeface="黑体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2"/>
                </a:solidFill>
                <a:latin typeface="Arial" panose="020B0604020202090204" pitchFamily="34" charset="0"/>
                <a:ea typeface="黑体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2"/>
                </a:solidFill>
                <a:latin typeface="Arial" panose="020B0604020202090204" pitchFamily="34" charset="0"/>
                <a:ea typeface="黑体" pitchFamily="49" charset="-122"/>
              </a:defRPr>
            </a:lvl9pPr>
          </a:lstStyle>
          <a:p>
            <a:pPr algn="ctr" eaLnBrk="1" hangingPunct="1">
              <a:defRPr/>
            </a:pPr>
            <a:r>
              <a:rPr lang="en-US" altLang="zh-CN" sz="2000">
                <a:solidFill>
                  <a:schemeClr val="tx1"/>
                </a:solidFill>
                <a:latin typeface="+mn-ea"/>
                <a:ea typeface="+mn-ea"/>
                <a:sym typeface="+mn-ea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4685499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AutoShape 2"/>
          <p:cNvSpPr>
            <a:spLocks noGrp="1" noChangeArrowheads="1"/>
          </p:cNvSpPr>
          <p:nvPr>
            <p:ph type="ctrTitle"/>
          </p:nvPr>
        </p:nvSpPr>
        <p:spPr>
          <a:xfrm>
            <a:off x="92075" y="169863"/>
            <a:ext cx="7772400" cy="714375"/>
          </a:xfrm>
        </p:spPr>
        <p:txBody>
          <a:bodyPr/>
          <a:lstStyle/>
          <a:p>
            <a:pPr>
              <a:defRPr/>
            </a:pPr>
            <a:r>
              <a:rPr lang="zh-CN" altLang="en-US" dirty="0">
                <a:latin typeface="+mn-ea"/>
                <a:ea typeface="+mn-ea"/>
              </a:rPr>
              <a:t>资助管理（</a:t>
            </a:r>
            <a:r>
              <a:rPr lang="en-US" altLang="zh-CN" dirty="0">
                <a:latin typeface="+mn-ea"/>
                <a:ea typeface="+mn-ea"/>
              </a:rPr>
              <a:t>1</a:t>
            </a:r>
            <a:r>
              <a:rPr lang="zh-CN" altLang="en-US" dirty="0">
                <a:latin typeface="+mn-ea"/>
                <a:ea typeface="+mn-ea"/>
              </a:rPr>
              <a:t>）</a:t>
            </a:r>
          </a:p>
        </p:txBody>
      </p:sp>
      <p:sp>
        <p:nvSpPr>
          <p:cNvPr id="37891" name="Rectangle 46"/>
          <p:cNvSpPr>
            <a:spLocks noChangeArrowheads="1"/>
          </p:cNvSpPr>
          <p:nvPr/>
        </p:nvSpPr>
        <p:spPr bwMode="auto">
          <a:xfrm>
            <a:off x="0" y="-276225"/>
            <a:ext cx="184150" cy="55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90204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90204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90204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90204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90204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90204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90204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90204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90204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zh-CN" altLang="en-US" sz="3000">
              <a:solidFill>
                <a:schemeClr val="tx2"/>
              </a:solidFill>
              <a:latin typeface="+mn-ea"/>
              <a:ea typeface="+mn-ea"/>
            </a:endParaRPr>
          </a:p>
        </p:txBody>
      </p:sp>
      <p:sp>
        <p:nvSpPr>
          <p:cNvPr id="9" name="TextBox 5"/>
          <p:cNvSpPr txBox="1">
            <a:spLocks noChangeArrowheads="1"/>
          </p:cNvSpPr>
          <p:nvPr/>
        </p:nvSpPr>
        <p:spPr bwMode="auto">
          <a:xfrm>
            <a:off x="0" y="990600"/>
            <a:ext cx="8953500" cy="132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90204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90204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90204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90204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90204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90204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90204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90204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90204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zh-CN" altLang="en-US" sz="2000" dirty="0">
                <a:solidFill>
                  <a:schemeClr val="tx2"/>
                </a:solidFill>
                <a:latin typeface="+mn-ea"/>
                <a:sym typeface="+mn-ea"/>
              </a:rPr>
              <a:t>【资助管理】</a:t>
            </a:r>
            <a:r>
              <a:rPr lang="en-US" altLang="zh-CN" sz="2000" dirty="0">
                <a:solidFill>
                  <a:schemeClr val="tx2"/>
                </a:solidFill>
                <a:latin typeface="+mn-ea"/>
                <a:sym typeface="+mn-ea"/>
              </a:rPr>
              <a:t>-</a:t>
            </a:r>
            <a:r>
              <a:rPr lang="zh-CN" altLang="en-US" sz="2000" dirty="0">
                <a:solidFill>
                  <a:schemeClr val="tx2"/>
                </a:solidFill>
                <a:latin typeface="+mn-ea"/>
                <a:sym typeface="+mn-ea"/>
              </a:rPr>
              <a:t>【资助申请审核】</a:t>
            </a:r>
            <a:r>
              <a:rPr lang="en-US" altLang="zh-CN" sz="2000" dirty="0">
                <a:solidFill>
                  <a:schemeClr val="tx2"/>
                </a:solidFill>
                <a:latin typeface="+mn-ea"/>
                <a:sym typeface="+mn-ea"/>
              </a:rPr>
              <a:t>-</a:t>
            </a:r>
            <a:r>
              <a:rPr lang="zh-CN" altLang="en-US" sz="2000" dirty="0">
                <a:solidFill>
                  <a:schemeClr val="tx2"/>
                </a:solidFill>
                <a:latin typeface="+mn-ea"/>
                <a:sym typeface="+mn-ea"/>
              </a:rPr>
              <a:t>【汇总页面】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zh-CN" altLang="en-US" sz="2000" dirty="0">
                <a:solidFill>
                  <a:schemeClr val="tx2"/>
                </a:solidFill>
                <a:latin typeface="+mn-ea"/>
                <a:sym typeface="+mn-ea"/>
              </a:rPr>
              <a:t> 学校：对本校内申请资助学生进行汇总，人数、困难等级、审核状态等。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zh-CN" altLang="en-US" sz="2000" dirty="0">
                <a:solidFill>
                  <a:schemeClr val="tx2"/>
                </a:solidFill>
                <a:latin typeface="+mn-ea"/>
                <a:sym typeface="+mn-ea"/>
              </a:rPr>
              <a:t> 上级单位：对所有下属单位进行汇总统计。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zh-CN" altLang="en-US" sz="2000" dirty="0">
              <a:solidFill>
                <a:schemeClr val="tx2"/>
              </a:solidFill>
              <a:latin typeface="+mn-ea"/>
              <a:ea typeface="+mn-ea"/>
              <a:sym typeface="+mn-ea"/>
            </a:endParaRPr>
          </a:p>
        </p:txBody>
      </p:sp>
      <p:pic>
        <p:nvPicPr>
          <p:cNvPr id="102405" name="图片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450" y="2387600"/>
            <a:ext cx="8782050" cy="239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3709923"/>
      </p:ext>
    </p:extLst>
  </p:cSld>
  <p:clrMapOvr>
    <a:masterClrMapping/>
  </p:clrMapOvr>
  <p:transition spd="slow">
    <p:split orient="vert" dir="in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AutoShape 2"/>
          <p:cNvSpPr>
            <a:spLocks noGrp="1" noChangeArrowheads="1"/>
          </p:cNvSpPr>
          <p:nvPr>
            <p:ph type="ctrTitle"/>
          </p:nvPr>
        </p:nvSpPr>
        <p:spPr>
          <a:xfrm>
            <a:off x="92075" y="169863"/>
            <a:ext cx="7772400" cy="714375"/>
          </a:xfrm>
        </p:spPr>
        <p:txBody>
          <a:bodyPr/>
          <a:lstStyle/>
          <a:p>
            <a:pPr>
              <a:defRPr/>
            </a:pPr>
            <a:r>
              <a:rPr lang="zh-CN" altLang="en-US" dirty="0">
                <a:latin typeface="+mn-ea"/>
                <a:ea typeface="+mn-ea"/>
              </a:rPr>
              <a:t>资助管理（</a:t>
            </a:r>
            <a:r>
              <a:rPr lang="en-US" altLang="zh-CN" dirty="0">
                <a:latin typeface="+mn-ea"/>
                <a:ea typeface="+mn-ea"/>
              </a:rPr>
              <a:t>2</a:t>
            </a:r>
            <a:r>
              <a:rPr lang="zh-CN" altLang="en-US" dirty="0">
                <a:latin typeface="+mn-ea"/>
                <a:ea typeface="+mn-ea"/>
              </a:rPr>
              <a:t>）</a:t>
            </a:r>
          </a:p>
        </p:txBody>
      </p:sp>
      <p:sp>
        <p:nvSpPr>
          <p:cNvPr id="37891" name="Rectangle 46"/>
          <p:cNvSpPr>
            <a:spLocks noChangeArrowheads="1"/>
          </p:cNvSpPr>
          <p:nvPr/>
        </p:nvSpPr>
        <p:spPr bwMode="auto">
          <a:xfrm>
            <a:off x="0" y="-276225"/>
            <a:ext cx="184150" cy="55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90204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90204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90204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90204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90204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90204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90204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90204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90204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zh-CN" altLang="en-US" sz="3000">
              <a:solidFill>
                <a:schemeClr val="tx2"/>
              </a:solidFill>
              <a:latin typeface="+mn-ea"/>
              <a:ea typeface="+mn-ea"/>
            </a:endParaRPr>
          </a:p>
        </p:txBody>
      </p:sp>
      <p:sp>
        <p:nvSpPr>
          <p:cNvPr id="9" name="TextBox 5"/>
          <p:cNvSpPr txBox="1">
            <a:spLocks noChangeArrowheads="1"/>
          </p:cNvSpPr>
          <p:nvPr/>
        </p:nvSpPr>
        <p:spPr bwMode="auto">
          <a:xfrm>
            <a:off x="0" y="990600"/>
            <a:ext cx="8953500" cy="132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90204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90204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90204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90204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90204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90204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90204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90204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90204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zh-CN" altLang="en-US" sz="2000" dirty="0">
                <a:solidFill>
                  <a:schemeClr val="tx2"/>
                </a:solidFill>
                <a:latin typeface="+mn-ea"/>
                <a:sym typeface="+mn-ea"/>
              </a:rPr>
              <a:t>【资助管理】</a:t>
            </a:r>
            <a:r>
              <a:rPr lang="en-US" altLang="zh-CN" sz="2000" dirty="0">
                <a:solidFill>
                  <a:schemeClr val="tx2"/>
                </a:solidFill>
                <a:latin typeface="+mn-ea"/>
                <a:sym typeface="+mn-ea"/>
              </a:rPr>
              <a:t>-</a:t>
            </a:r>
            <a:r>
              <a:rPr lang="zh-CN" altLang="en-US" sz="2000" dirty="0">
                <a:solidFill>
                  <a:schemeClr val="tx2"/>
                </a:solidFill>
                <a:latin typeface="+mn-ea"/>
                <a:sym typeface="+mn-ea"/>
              </a:rPr>
              <a:t>【资助申请审核】</a:t>
            </a:r>
            <a:r>
              <a:rPr lang="en-US" altLang="zh-CN" sz="2000" dirty="0">
                <a:solidFill>
                  <a:schemeClr val="tx2"/>
                </a:solidFill>
                <a:latin typeface="+mn-ea"/>
                <a:sym typeface="+mn-ea"/>
              </a:rPr>
              <a:t>-</a:t>
            </a:r>
            <a:r>
              <a:rPr lang="zh-CN" altLang="en-US" sz="2000" dirty="0">
                <a:solidFill>
                  <a:schemeClr val="tx2"/>
                </a:solidFill>
                <a:latin typeface="+mn-ea"/>
                <a:sym typeface="+mn-ea"/>
              </a:rPr>
              <a:t>【明细页面】。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zh-CN" sz="2000" dirty="0">
                <a:solidFill>
                  <a:schemeClr val="tx2"/>
                </a:solidFill>
                <a:latin typeface="+mn-ea"/>
                <a:ea typeface="+mn-ea"/>
                <a:sym typeface="+mn-ea"/>
              </a:rPr>
              <a:t> </a:t>
            </a:r>
            <a:r>
              <a:rPr lang="zh-CN" altLang="en-US" sz="2000" dirty="0">
                <a:solidFill>
                  <a:schemeClr val="tx2"/>
                </a:solidFill>
                <a:latin typeface="+mn-ea"/>
                <a:ea typeface="+mn-ea"/>
                <a:sym typeface="+mn-ea"/>
              </a:rPr>
              <a:t>学校：审核状态为【待学校审核】资助信息，支持导入审核，审核完毕上报，</a:t>
            </a:r>
            <a:r>
              <a:rPr lang="en-US" altLang="zh-CN" sz="2000" dirty="0">
                <a:solidFill>
                  <a:schemeClr val="tx2"/>
                </a:solidFill>
                <a:latin typeface="+mn-ea"/>
                <a:ea typeface="+mn-ea"/>
                <a:sym typeface="+mn-ea"/>
              </a:rPr>
              <a:t>	</a:t>
            </a:r>
            <a:r>
              <a:rPr lang="zh-CN" altLang="en-US" sz="2000" dirty="0">
                <a:solidFill>
                  <a:schemeClr val="tx2"/>
                </a:solidFill>
                <a:latin typeface="+mn-ea"/>
                <a:ea typeface="+mn-ea"/>
                <a:sym typeface="+mn-ea"/>
              </a:rPr>
              <a:t>若学段包含多个资助，需要全部审核。如助学金和免学费。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zh-CN" altLang="en-US" sz="2000" dirty="0">
              <a:solidFill>
                <a:schemeClr val="tx2"/>
              </a:solidFill>
              <a:latin typeface="+mn-ea"/>
              <a:ea typeface="+mn-ea"/>
              <a:sym typeface="+mn-ea"/>
            </a:endParaRPr>
          </a:p>
        </p:txBody>
      </p:sp>
      <p:grpSp>
        <p:nvGrpSpPr>
          <p:cNvPr id="103429" name="组合 12"/>
          <p:cNvGrpSpPr>
            <a:grpSpLocks/>
          </p:cNvGrpSpPr>
          <p:nvPr/>
        </p:nvGrpSpPr>
        <p:grpSpPr bwMode="auto">
          <a:xfrm>
            <a:off x="92075" y="2362200"/>
            <a:ext cx="8950325" cy="3663950"/>
            <a:chOff x="290" y="4136"/>
            <a:chExt cx="14094" cy="5770"/>
          </a:xfrm>
        </p:grpSpPr>
        <p:pic>
          <p:nvPicPr>
            <p:cNvPr id="103430" name="图片 6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0" y="4136"/>
              <a:ext cx="14095" cy="40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3431" name="图片 11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0" y="8226"/>
              <a:ext cx="13895" cy="16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607136211"/>
      </p:ext>
    </p:extLst>
  </p:cSld>
  <p:clrMapOvr>
    <a:masterClrMapping/>
  </p:clrMapOvr>
  <p:transition spd="slow">
    <p:split orient="vert" dir="in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AutoShape 2"/>
          <p:cNvSpPr>
            <a:spLocks noGrp="1" noChangeArrowheads="1"/>
          </p:cNvSpPr>
          <p:nvPr>
            <p:ph type="ctrTitle"/>
          </p:nvPr>
        </p:nvSpPr>
        <p:spPr>
          <a:xfrm>
            <a:off x="92075" y="169863"/>
            <a:ext cx="7772400" cy="714375"/>
          </a:xfrm>
        </p:spPr>
        <p:txBody>
          <a:bodyPr/>
          <a:lstStyle/>
          <a:p>
            <a:pPr>
              <a:defRPr/>
            </a:pPr>
            <a:r>
              <a:rPr lang="zh-CN" altLang="en-US" dirty="0">
                <a:latin typeface="+mn-ea"/>
                <a:ea typeface="+mn-ea"/>
              </a:rPr>
              <a:t>资助管理（</a:t>
            </a:r>
            <a:r>
              <a:rPr lang="en-US" altLang="zh-CN" dirty="0">
                <a:latin typeface="+mn-ea"/>
                <a:ea typeface="+mn-ea"/>
              </a:rPr>
              <a:t>3</a:t>
            </a:r>
            <a:r>
              <a:rPr lang="zh-CN" altLang="en-US" dirty="0">
                <a:latin typeface="+mn-ea"/>
                <a:ea typeface="+mn-ea"/>
              </a:rPr>
              <a:t>）</a:t>
            </a:r>
          </a:p>
        </p:txBody>
      </p:sp>
      <p:sp>
        <p:nvSpPr>
          <p:cNvPr id="37891" name="Rectangle 46"/>
          <p:cNvSpPr>
            <a:spLocks noChangeArrowheads="1"/>
          </p:cNvSpPr>
          <p:nvPr/>
        </p:nvSpPr>
        <p:spPr bwMode="auto">
          <a:xfrm>
            <a:off x="0" y="-276225"/>
            <a:ext cx="184150" cy="55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90204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90204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90204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90204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90204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90204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90204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90204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90204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zh-CN" altLang="en-US" sz="3000">
              <a:solidFill>
                <a:schemeClr val="tx2"/>
              </a:solidFill>
              <a:latin typeface="+mn-ea"/>
              <a:ea typeface="+mn-ea"/>
            </a:endParaRPr>
          </a:p>
        </p:txBody>
      </p:sp>
      <p:sp>
        <p:nvSpPr>
          <p:cNvPr id="9" name="TextBox 5"/>
          <p:cNvSpPr txBox="1">
            <a:spLocks noChangeArrowheads="1"/>
          </p:cNvSpPr>
          <p:nvPr/>
        </p:nvSpPr>
        <p:spPr bwMode="auto">
          <a:xfrm>
            <a:off x="0" y="990600"/>
            <a:ext cx="8953500" cy="286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90204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90204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90204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90204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90204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90204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90204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90204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90204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zh-CN" altLang="en-US" sz="2000" dirty="0">
                <a:solidFill>
                  <a:schemeClr val="tx2"/>
                </a:solidFill>
                <a:latin typeface="+mn-ea"/>
                <a:ea typeface="+mn-ea"/>
                <a:sym typeface="+mn-ea"/>
              </a:rPr>
              <a:t>按钮介绍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zh-CN" sz="1600" b="0" dirty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  <a:cs typeface="所有字体" charset="0"/>
                <a:sym typeface="+mn-ea"/>
              </a:rPr>
              <a:t>1 </a:t>
            </a:r>
            <a:r>
              <a:rPr lang="zh-CN" altLang="en-US" sz="1600" b="0" dirty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  <a:cs typeface="所有字体" charset="0"/>
                <a:sym typeface="+mn-ea"/>
              </a:rPr>
              <a:t>导入审核：根据导入模板填写信息一键导入审核内容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zh-CN" altLang="en-US" sz="1600" b="0" dirty="0">
              <a:solidFill>
                <a:srgbClr val="FF0000"/>
              </a:solidFill>
              <a:latin typeface="微软雅黑" pitchFamily="34" charset="-122"/>
              <a:ea typeface="微软雅黑" pitchFamily="34" charset="-122"/>
              <a:cs typeface="所有字体" charset="0"/>
              <a:sym typeface="+mn-ea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zh-CN" sz="1600" b="0" dirty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  <a:cs typeface="所有字体" charset="0"/>
                <a:sym typeface="+mn-ea"/>
              </a:rPr>
              <a:t>2 </a:t>
            </a:r>
            <a:r>
              <a:rPr lang="zh-CN" altLang="en-US" sz="1600" b="0" dirty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  <a:cs typeface="所有字体" charset="0"/>
                <a:sym typeface="+mn-ea"/>
              </a:rPr>
              <a:t>审核通过：审核通过信息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zh-CN" altLang="en-US" sz="1600" b="0" dirty="0">
              <a:solidFill>
                <a:srgbClr val="FF0000"/>
              </a:solidFill>
              <a:latin typeface="微软雅黑" pitchFamily="34" charset="-122"/>
              <a:ea typeface="微软雅黑" pitchFamily="34" charset="-122"/>
              <a:cs typeface="所有字体" charset="0"/>
              <a:sym typeface="+mn-ea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zh-CN" sz="1600" b="0" dirty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  <a:cs typeface="所有字体" charset="0"/>
                <a:sym typeface="+mn-ea"/>
              </a:rPr>
              <a:t>3 </a:t>
            </a:r>
            <a:r>
              <a:rPr lang="zh-CN" altLang="en-US" sz="1600" b="0" dirty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  <a:cs typeface="所有字体" charset="0"/>
                <a:sym typeface="+mn-ea"/>
              </a:rPr>
              <a:t>审核退回：审核退回信息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zh-CN" altLang="en-US" sz="1600" b="0" dirty="0">
              <a:solidFill>
                <a:srgbClr val="FF0000"/>
              </a:solidFill>
              <a:latin typeface="微软雅黑" pitchFamily="34" charset="-122"/>
              <a:ea typeface="微软雅黑" pitchFamily="34" charset="-122"/>
              <a:cs typeface="所有字体" charset="0"/>
              <a:sym typeface="+mn-ea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zh-CN" sz="1600" b="0" dirty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  <a:cs typeface="所有字体" charset="0"/>
                <a:sym typeface="+mn-ea"/>
              </a:rPr>
              <a:t>4 </a:t>
            </a:r>
            <a:r>
              <a:rPr lang="zh-CN" altLang="en-US" sz="1600" b="0" dirty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  <a:cs typeface="所有字体" charset="0"/>
                <a:sym typeface="+mn-ea"/>
              </a:rPr>
              <a:t>打印：打印学生申请表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zh-CN" altLang="en-US" sz="1600" b="0" dirty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  <a:cs typeface="所有字体" charset="0"/>
                <a:sym typeface="+mn-ea"/>
              </a:rPr>
              <a:t>注意 多个项目之间需分别进行审核通过或退回操作。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zh-CN" altLang="en-US" sz="1600" b="0" dirty="0">
              <a:solidFill>
                <a:srgbClr val="FF0000"/>
              </a:solidFill>
              <a:latin typeface="微软雅黑" pitchFamily="34" charset="-122"/>
              <a:ea typeface="微软雅黑" pitchFamily="34" charset="-122"/>
              <a:cs typeface="所有字体" charset="0"/>
              <a:sym typeface="+mn-ea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zh-CN" altLang="en-US" sz="1600" dirty="0">
              <a:solidFill>
                <a:schemeClr val="tx2"/>
              </a:solidFill>
              <a:latin typeface="+mn-ea"/>
              <a:ea typeface="+mn-ea"/>
              <a:sym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121405603"/>
      </p:ext>
    </p:extLst>
  </p:cSld>
  <p:clrMapOvr>
    <a:masterClrMapping/>
  </p:clrMapOvr>
  <p:transition spd="slow">
    <p:split orient="vert" dir="in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AutoShape 2"/>
          <p:cNvSpPr>
            <a:spLocks noGrp="1" noChangeArrowheads="1"/>
          </p:cNvSpPr>
          <p:nvPr>
            <p:ph type="ctrTitle"/>
          </p:nvPr>
        </p:nvSpPr>
        <p:spPr>
          <a:xfrm>
            <a:off x="92075" y="169863"/>
            <a:ext cx="7772400" cy="714375"/>
          </a:xfrm>
        </p:spPr>
        <p:txBody>
          <a:bodyPr/>
          <a:lstStyle/>
          <a:p>
            <a:pPr>
              <a:defRPr/>
            </a:pPr>
            <a:r>
              <a:rPr lang="zh-CN" altLang="en-US" dirty="0">
                <a:latin typeface="+mn-ea"/>
                <a:ea typeface="+mn-ea"/>
              </a:rPr>
              <a:t>资助管理（</a:t>
            </a:r>
            <a:r>
              <a:rPr lang="en-US" altLang="zh-CN" dirty="0">
                <a:latin typeface="+mn-ea"/>
                <a:ea typeface="+mn-ea"/>
              </a:rPr>
              <a:t>4</a:t>
            </a:r>
            <a:r>
              <a:rPr lang="zh-CN" altLang="en-US" dirty="0">
                <a:latin typeface="+mn-ea"/>
                <a:ea typeface="+mn-ea"/>
              </a:rPr>
              <a:t>）</a:t>
            </a:r>
          </a:p>
        </p:txBody>
      </p:sp>
      <p:sp>
        <p:nvSpPr>
          <p:cNvPr id="37891" name="Rectangle 46"/>
          <p:cNvSpPr>
            <a:spLocks noChangeArrowheads="1"/>
          </p:cNvSpPr>
          <p:nvPr/>
        </p:nvSpPr>
        <p:spPr bwMode="auto">
          <a:xfrm>
            <a:off x="0" y="-276225"/>
            <a:ext cx="184150" cy="55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90204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90204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90204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90204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90204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90204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90204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90204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90204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zh-CN" altLang="en-US" sz="3000">
              <a:solidFill>
                <a:schemeClr val="tx2"/>
              </a:solidFill>
              <a:latin typeface="+mn-ea"/>
              <a:ea typeface="+mn-ea"/>
            </a:endParaRPr>
          </a:p>
        </p:txBody>
      </p:sp>
      <p:sp>
        <p:nvSpPr>
          <p:cNvPr id="9" name="TextBox 5"/>
          <p:cNvSpPr txBox="1">
            <a:spLocks noChangeArrowheads="1"/>
          </p:cNvSpPr>
          <p:nvPr/>
        </p:nvSpPr>
        <p:spPr bwMode="auto">
          <a:xfrm>
            <a:off x="0" y="990600"/>
            <a:ext cx="8953500" cy="398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>
            <a:lvl1pPr>
              <a:spcBef>
                <a:spcPct val="20000"/>
              </a:spcBef>
              <a:buFont typeface="Arial" panose="020B0604020202090204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90204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90204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90204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90204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90204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90204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90204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90204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zh-CN" altLang="en-US" sz="2000" dirty="0">
                <a:solidFill>
                  <a:schemeClr val="accent4"/>
                </a:solidFill>
                <a:latin typeface="+mn-ea"/>
                <a:sym typeface="+mn-ea"/>
              </a:rPr>
              <a:t>【资助管理】</a:t>
            </a:r>
            <a:r>
              <a:rPr lang="en-US" altLang="zh-CN" sz="2000" dirty="0">
                <a:solidFill>
                  <a:schemeClr val="accent4"/>
                </a:solidFill>
                <a:latin typeface="+mn-ea"/>
                <a:sym typeface="+mn-ea"/>
              </a:rPr>
              <a:t>-</a:t>
            </a:r>
            <a:r>
              <a:rPr lang="zh-CN" altLang="en-US" sz="2000" dirty="0">
                <a:solidFill>
                  <a:schemeClr val="accent4"/>
                </a:solidFill>
                <a:latin typeface="+mn-ea"/>
                <a:sym typeface="+mn-ea"/>
              </a:rPr>
              <a:t>【资助申请审核】。市、县审核完毕后打印资助申请表。</a:t>
            </a:r>
          </a:p>
        </p:txBody>
      </p:sp>
      <p:pic>
        <p:nvPicPr>
          <p:cNvPr id="105477" name="图片 1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838" y="1865313"/>
            <a:ext cx="8856662" cy="3402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69728914"/>
      </p:ext>
    </p:extLst>
  </p:cSld>
  <p:clrMapOvr>
    <a:masterClrMapping/>
  </p:clrMapOvr>
  <p:transition spd="slow">
    <p:split orient="vert" dir="in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68313" y="944563"/>
            <a:ext cx="8229600" cy="720725"/>
          </a:xfrm>
        </p:spPr>
        <p:txBody>
          <a:bodyPr/>
          <a:lstStyle/>
          <a:p>
            <a:pPr eaLnBrk="1" hangingPunct="1">
              <a:defRPr/>
            </a:pPr>
            <a:r>
              <a:rPr lang="zh-CN" altLang="en-US">
                <a:latin typeface="+mn-ea"/>
                <a:ea typeface="+mn-ea"/>
              </a:rPr>
              <a:t>目   录</a:t>
            </a:r>
          </a:p>
        </p:txBody>
      </p:sp>
      <p:sp>
        <p:nvSpPr>
          <p:cNvPr id="8" name="圆角矩形 7"/>
          <p:cNvSpPr/>
          <p:nvPr/>
        </p:nvSpPr>
        <p:spPr bwMode="auto">
          <a:xfrm>
            <a:off x="2447925" y="2924175"/>
            <a:ext cx="4776788" cy="1044575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800" dirty="0" smtClean="0">
                <a:solidFill>
                  <a:schemeClr val="tx1"/>
                </a:solidFill>
                <a:latin typeface="+mn-ea"/>
                <a:sym typeface="+mn-ea"/>
              </a:rPr>
              <a:t>3</a:t>
            </a:r>
            <a:r>
              <a:rPr lang="zh-CN" altLang="en-US" sz="2800" dirty="0" smtClean="0">
                <a:solidFill>
                  <a:schemeClr val="tx1"/>
                </a:solidFill>
                <a:latin typeface="+mn-ea"/>
                <a:sym typeface="+mn-ea"/>
              </a:rPr>
              <a:t>、</a:t>
            </a:r>
            <a:r>
              <a:rPr lang="zh-CN" altLang="en-US" sz="2800" dirty="0">
                <a:solidFill>
                  <a:schemeClr val="tx1"/>
                </a:solidFill>
                <a:latin typeface="+mn-ea"/>
                <a:sym typeface="+mn-ea"/>
              </a:rPr>
              <a:t>资金发放</a:t>
            </a:r>
          </a:p>
        </p:txBody>
      </p:sp>
      <p:sp>
        <p:nvSpPr>
          <p:cNvPr id="32789" name="Rectangle 2"/>
          <p:cNvSpPr txBox="1">
            <a:spLocks noChangeArrowheads="1"/>
          </p:cNvSpPr>
          <p:nvPr/>
        </p:nvSpPr>
        <p:spPr bwMode="auto">
          <a:xfrm>
            <a:off x="1905000" y="873125"/>
            <a:ext cx="5319713" cy="1036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90204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90204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90204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90204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90204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90204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90204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90204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90204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 algn="ctr" eaLnBrk="1" hangingPunct="1">
              <a:lnSpc>
                <a:spcPct val="150000"/>
              </a:lnSpc>
              <a:spcBef>
                <a:spcPct val="0"/>
              </a:spcBef>
              <a:buFontTx/>
              <a:buNone/>
              <a:defRPr/>
            </a:pPr>
            <a:endParaRPr lang="zh-CN" altLang="en-US" dirty="0">
              <a:solidFill>
                <a:srgbClr val="C00000"/>
              </a:solidFill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0761566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9" name="Rectangle 8"/>
          <p:cNvSpPr/>
          <p:nvPr/>
        </p:nvSpPr>
        <p:spPr bwMode="auto">
          <a:xfrm>
            <a:off x="0" y="4724400"/>
            <a:ext cx="9144000" cy="2516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90204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90204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90204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90204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90204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90204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90204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90204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90204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>
              <a:defRPr/>
            </a:pPr>
            <a:endParaRPr lang="en-US" altLang="zh-CN" sz="1600" b="0">
              <a:latin typeface="+mn-ea"/>
              <a:ea typeface="+mn-ea"/>
            </a:endParaRPr>
          </a:p>
        </p:txBody>
      </p:sp>
      <p:sp>
        <p:nvSpPr>
          <p:cNvPr id="6" name="矩形 3"/>
          <p:cNvSpPr>
            <a:spLocks noChangeArrowheads="1"/>
          </p:cNvSpPr>
          <p:nvPr/>
        </p:nvSpPr>
        <p:spPr bwMode="auto">
          <a:xfrm>
            <a:off x="0" y="395288"/>
            <a:ext cx="140652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90204" pitchFamily="34" charset="0"/>
                <a:ea typeface="宋体" pitchFamily="2" charset="-122"/>
              </a:defRPr>
            </a:lvl1pPr>
            <a:lvl2pPr>
              <a:defRPr>
                <a:solidFill>
                  <a:schemeClr val="tx1"/>
                </a:solidFill>
                <a:latin typeface="Arial" panose="020B0604020202090204" pitchFamily="34" charset="0"/>
                <a:ea typeface="宋体" pitchFamily="2" charset="-122"/>
              </a:defRPr>
            </a:lvl2pPr>
            <a:lvl3pPr>
              <a:defRPr>
                <a:solidFill>
                  <a:schemeClr val="tx1"/>
                </a:solidFill>
                <a:latin typeface="Arial" panose="020B0604020202090204" pitchFamily="34" charset="0"/>
                <a:ea typeface="宋体" pitchFamily="2" charset="-122"/>
              </a:defRPr>
            </a:lvl3pPr>
            <a:lvl4pPr>
              <a:defRPr>
                <a:solidFill>
                  <a:schemeClr val="tx1"/>
                </a:solidFill>
                <a:latin typeface="Arial" panose="020B0604020202090204" pitchFamily="34" charset="0"/>
                <a:ea typeface="宋体" pitchFamily="2" charset="-122"/>
              </a:defRPr>
            </a:lvl4pPr>
            <a:lvl5pPr>
              <a:defRPr>
                <a:solidFill>
                  <a:schemeClr val="tx1"/>
                </a:solidFill>
                <a:latin typeface="Arial" panose="020B0604020202090204" pitchFamily="34" charset="0"/>
                <a:ea typeface="宋体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90204" pitchFamily="34" charset="0"/>
              <a:defRPr>
                <a:solidFill>
                  <a:schemeClr val="tx1"/>
                </a:solidFill>
                <a:latin typeface="Arial" panose="020B0604020202090204" pitchFamily="34" charset="0"/>
                <a:ea typeface="宋体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90204" pitchFamily="34" charset="0"/>
              <a:defRPr>
                <a:solidFill>
                  <a:schemeClr val="tx1"/>
                </a:solidFill>
                <a:latin typeface="Arial" panose="020B0604020202090204" pitchFamily="34" charset="0"/>
                <a:ea typeface="宋体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90204" pitchFamily="34" charset="0"/>
              <a:defRPr>
                <a:solidFill>
                  <a:schemeClr val="tx1"/>
                </a:solidFill>
                <a:latin typeface="Arial" panose="020B0604020202090204" pitchFamily="34" charset="0"/>
                <a:ea typeface="宋体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90204" pitchFamily="34" charset="0"/>
              <a:defRPr>
                <a:solidFill>
                  <a:schemeClr val="tx1"/>
                </a:solidFill>
                <a:latin typeface="Arial" panose="020B0604020202090204" pitchFamily="34" charset="0"/>
                <a:ea typeface="宋体" pitchFamily="2" charset="-122"/>
              </a:defRPr>
            </a:lvl9pPr>
          </a:lstStyle>
          <a:p>
            <a:pPr>
              <a:defRPr/>
            </a:pPr>
            <a:r>
              <a:rPr lang="zh-CN" altLang="en-US" sz="2400" dirty="0">
                <a:solidFill>
                  <a:schemeClr val="bg1"/>
                </a:solidFill>
                <a:latin typeface="+mn-ea"/>
                <a:ea typeface="+mn-ea"/>
                <a:sym typeface="+mn-ea"/>
              </a:rPr>
              <a:t>资金发放</a:t>
            </a:r>
          </a:p>
        </p:txBody>
      </p:sp>
      <p:sp>
        <p:nvSpPr>
          <p:cNvPr id="9" name="TextBox 5"/>
          <p:cNvSpPr txBox="1">
            <a:spLocks noChangeArrowheads="1"/>
          </p:cNvSpPr>
          <p:nvPr/>
        </p:nvSpPr>
        <p:spPr bwMode="auto">
          <a:xfrm>
            <a:off x="190500" y="1195388"/>
            <a:ext cx="8953500" cy="398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90204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90204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90204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90204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90204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90204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90204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90204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90204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zh-CN" altLang="en-US" sz="2000" dirty="0">
                <a:solidFill>
                  <a:schemeClr val="tx2"/>
                </a:solidFill>
                <a:latin typeface="+mn-ea"/>
                <a:sym typeface="+mn-ea"/>
              </a:rPr>
              <a:t>【资金发放】，资助审核通过时后，将学生的发放资金填入系统。</a:t>
            </a:r>
            <a:endParaRPr lang="en-US" altLang="zh-CN" sz="2000" dirty="0">
              <a:solidFill>
                <a:schemeClr val="tx2"/>
              </a:solidFill>
              <a:latin typeface="+mn-ea"/>
              <a:sym typeface="+mn-ea"/>
            </a:endParaRPr>
          </a:p>
        </p:txBody>
      </p:sp>
      <p:pic>
        <p:nvPicPr>
          <p:cNvPr id="108549" name="图片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813" y="1698625"/>
            <a:ext cx="7739062" cy="4402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10695891"/>
      </p:ext>
    </p:extLst>
  </p:cSld>
  <p:clrMapOvr>
    <a:masterClrMapping/>
  </p:clrMapOvr>
  <p:transition spd="slow">
    <p:split orient="vert" dir="in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68313" y="944563"/>
            <a:ext cx="8229600" cy="720725"/>
          </a:xfrm>
        </p:spPr>
        <p:txBody>
          <a:bodyPr/>
          <a:lstStyle/>
          <a:p>
            <a:pPr eaLnBrk="1" hangingPunct="1">
              <a:defRPr/>
            </a:pPr>
            <a:r>
              <a:rPr lang="zh-CN" altLang="en-US">
                <a:latin typeface="+mn-ea"/>
                <a:ea typeface="+mn-ea"/>
              </a:rPr>
              <a:t>目   录</a:t>
            </a:r>
          </a:p>
        </p:txBody>
      </p:sp>
      <p:sp>
        <p:nvSpPr>
          <p:cNvPr id="8" name="圆角矩形 7"/>
          <p:cNvSpPr/>
          <p:nvPr/>
        </p:nvSpPr>
        <p:spPr bwMode="auto">
          <a:xfrm>
            <a:off x="2447925" y="2924175"/>
            <a:ext cx="4776788" cy="1044575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800" dirty="0" smtClean="0">
                <a:solidFill>
                  <a:schemeClr val="tx1"/>
                </a:solidFill>
                <a:latin typeface="+mn-ea"/>
                <a:sym typeface="+mn-ea"/>
              </a:rPr>
              <a:t>1</a:t>
            </a:r>
            <a:r>
              <a:rPr lang="zh-CN" altLang="en-US" sz="2800" dirty="0" smtClean="0">
                <a:solidFill>
                  <a:schemeClr val="tx1"/>
                </a:solidFill>
                <a:latin typeface="+mn-ea"/>
                <a:sym typeface="+mn-ea"/>
              </a:rPr>
              <a:t>、</a:t>
            </a:r>
            <a:r>
              <a:rPr lang="zh-CN" altLang="en-US" sz="2800" dirty="0">
                <a:solidFill>
                  <a:schemeClr val="tx1"/>
                </a:solidFill>
                <a:latin typeface="+mn-ea"/>
                <a:sym typeface="+mn-ea"/>
              </a:rPr>
              <a:t>困难认定</a:t>
            </a:r>
          </a:p>
        </p:txBody>
      </p:sp>
      <p:sp>
        <p:nvSpPr>
          <p:cNvPr id="32789" name="Rectangle 2"/>
          <p:cNvSpPr txBox="1">
            <a:spLocks noChangeArrowheads="1"/>
          </p:cNvSpPr>
          <p:nvPr/>
        </p:nvSpPr>
        <p:spPr bwMode="auto">
          <a:xfrm>
            <a:off x="1905000" y="873125"/>
            <a:ext cx="5319713" cy="1036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90204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90204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90204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90204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90204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90204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90204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90204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90204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 algn="ctr" eaLnBrk="1" hangingPunct="1">
              <a:lnSpc>
                <a:spcPct val="150000"/>
              </a:lnSpc>
              <a:spcBef>
                <a:spcPct val="0"/>
              </a:spcBef>
              <a:buFontTx/>
              <a:buNone/>
              <a:defRPr/>
            </a:pPr>
            <a:endParaRPr lang="zh-CN" altLang="en-US" dirty="0">
              <a:solidFill>
                <a:srgbClr val="C00000"/>
              </a:solidFill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6874440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AutoShape 2"/>
          <p:cNvSpPr>
            <a:spLocks noGrp="1" noChangeArrowheads="1"/>
          </p:cNvSpPr>
          <p:nvPr>
            <p:ph type="ctrTitle"/>
          </p:nvPr>
        </p:nvSpPr>
        <p:spPr>
          <a:xfrm>
            <a:off x="92075" y="169863"/>
            <a:ext cx="7772400" cy="714375"/>
          </a:xfrm>
        </p:spPr>
        <p:txBody>
          <a:bodyPr/>
          <a:lstStyle/>
          <a:p>
            <a:pPr>
              <a:defRPr/>
            </a:pPr>
            <a:r>
              <a:rPr lang="zh-CN" altLang="en-US" dirty="0">
                <a:latin typeface="+mn-ea"/>
                <a:ea typeface="+mn-ea"/>
              </a:rPr>
              <a:t>困难认定（</a:t>
            </a:r>
            <a:r>
              <a:rPr lang="en-US" altLang="zh-CN" dirty="0">
                <a:latin typeface="+mn-ea"/>
                <a:ea typeface="+mn-ea"/>
              </a:rPr>
              <a:t>1</a:t>
            </a:r>
            <a:r>
              <a:rPr lang="zh-CN" altLang="en-US" dirty="0">
                <a:latin typeface="+mn-ea"/>
                <a:ea typeface="+mn-ea"/>
              </a:rPr>
              <a:t>）</a:t>
            </a:r>
          </a:p>
        </p:txBody>
      </p:sp>
      <p:sp>
        <p:nvSpPr>
          <p:cNvPr id="37891" name="Rectangle 46"/>
          <p:cNvSpPr>
            <a:spLocks noChangeArrowheads="1"/>
          </p:cNvSpPr>
          <p:nvPr/>
        </p:nvSpPr>
        <p:spPr bwMode="auto">
          <a:xfrm>
            <a:off x="0" y="-276225"/>
            <a:ext cx="184150" cy="55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90204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90204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90204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90204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90204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90204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90204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90204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90204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zh-CN" altLang="en-US" sz="3000">
              <a:solidFill>
                <a:schemeClr val="tx2"/>
              </a:solidFill>
              <a:latin typeface="+mn-ea"/>
              <a:ea typeface="+mn-ea"/>
            </a:endParaRPr>
          </a:p>
        </p:txBody>
      </p:sp>
      <p:sp>
        <p:nvSpPr>
          <p:cNvPr id="9" name="TextBox 5"/>
          <p:cNvSpPr txBox="1">
            <a:spLocks noChangeArrowheads="1"/>
          </p:cNvSpPr>
          <p:nvPr/>
        </p:nvSpPr>
        <p:spPr bwMode="auto">
          <a:xfrm>
            <a:off x="0" y="982663"/>
            <a:ext cx="8953500" cy="706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90204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90204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90204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90204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90204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90204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90204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90204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90204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zh-CN" altLang="en-US" sz="2000" dirty="0">
                <a:solidFill>
                  <a:schemeClr val="tx2"/>
                </a:solidFill>
                <a:latin typeface="+mn-ea"/>
                <a:sym typeface="+mn-ea"/>
              </a:rPr>
              <a:t>【困难认定】</a:t>
            </a:r>
            <a:r>
              <a:rPr lang="en-US" altLang="zh-CN" sz="2000" dirty="0">
                <a:solidFill>
                  <a:schemeClr val="tx2"/>
                </a:solidFill>
                <a:latin typeface="+mn-ea"/>
                <a:sym typeface="+mn-ea"/>
              </a:rPr>
              <a:t>-</a:t>
            </a:r>
            <a:r>
              <a:rPr lang="zh-CN" altLang="en-US" sz="2000" dirty="0">
                <a:solidFill>
                  <a:schemeClr val="tx2"/>
                </a:solidFill>
                <a:latin typeface="+mn-ea"/>
                <a:sym typeface="+mn-ea"/>
              </a:rPr>
              <a:t>【困难生认定】</a:t>
            </a:r>
            <a:r>
              <a:rPr lang="en-US" altLang="zh-CN" sz="2000" dirty="0">
                <a:solidFill>
                  <a:schemeClr val="tx2"/>
                </a:solidFill>
                <a:latin typeface="+mn-ea"/>
                <a:sym typeface="+mn-ea"/>
              </a:rPr>
              <a:t>-</a:t>
            </a:r>
            <a:r>
              <a:rPr lang="zh-CN" altLang="en-US" sz="2000" dirty="0">
                <a:solidFill>
                  <a:schemeClr val="tx2"/>
                </a:solidFill>
                <a:latin typeface="+mn-ea"/>
                <a:sym typeface="+mn-ea"/>
              </a:rPr>
              <a:t>【汇总页面】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zh-CN" altLang="en-US" sz="2000" dirty="0" smtClean="0">
                <a:solidFill>
                  <a:schemeClr val="tx2"/>
                </a:solidFill>
                <a:latin typeface="+mn-ea"/>
                <a:sym typeface="+mn-ea"/>
              </a:rPr>
              <a:t>对</a:t>
            </a:r>
            <a:r>
              <a:rPr lang="zh-CN" altLang="en-US" sz="2000" dirty="0">
                <a:solidFill>
                  <a:schemeClr val="tx2"/>
                </a:solidFill>
                <a:latin typeface="+mn-ea"/>
                <a:sym typeface="+mn-ea"/>
              </a:rPr>
              <a:t>本校学生填写的量化表，以及困难认定情况进行统计分析。</a:t>
            </a:r>
          </a:p>
        </p:txBody>
      </p:sp>
      <p:pic>
        <p:nvPicPr>
          <p:cNvPr id="90117" name="图片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88" y="2506663"/>
            <a:ext cx="9012237" cy="259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34030568"/>
      </p:ext>
    </p:extLst>
  </p:cSld>
  <p:clrMapOvr>
    <a:masterClrMapping/>
  </p:clrMapOvr>
  <p:transition spd="slow">
    <p:split orient="vert" dir="in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AutoShape 2"/>
          <p:cNvSpPr>
            <a:spLocks noGrp="1" noChangeArrowheads="1"/>
          </p:cNvSpPr>
          <p:nvPr>
            <p:ph type="ctrTitle"/>
          </p:nvPr>
        </p:nvSpPr>
        <p:spPr>
          <a:xfrm>
            <a:off x="92075" y="169863"/>
            <a:ext cx="7772400" cy="714375"/>
          </a:xfrm>
        </p:spPr>
        <p:txBody>
          <a:bodyPr/>
          <a:lstStyle/>
          <a:p>
            <a:pPr>
              <a:defRPr/>
            </a:pPr>
            <a:r>
              <a:rPr lang="zh-CN" altLang="en-US" dirty="0">
                <a:latin typeface="+mn-ea"/>
                <a:ea typeface="+mn-ea"/>
                <a:sym typeface="+mn-ea"/>
              </a:rPr>
              <a:t>困难认定（</a:t>
            </a:r>
            <a:r>
              <a:rPr lang="en-US" altLang="zh-CN" dirty="0">
                <a:latin typeface="+mn-ea"/>
                <a:ea typeface="+mn-ea"/>
                <a:sym typeface="+mn-ea"/>
              </a:rPr>
              <a:t>2</a:t>
            </a:r>
            <a:r>
              <a:rPr lang="zh-CN" altLang="en-US" dirty="0">
                <a:latin typeface="+mn-ea"/>
                <a:ea typeface="+mn-ea"/>
                <a:sym typeface="+mn-ea"/>
              </a:rPr>
              <a:t>）</a:t>
            </a:r>
            <a:endParaRPr lang="zh-CN" altLang="en-US" dirty="0">
              <a:latin typeface="+mn-ea"/>
              <a:ea typeface="+mn-ea"/>
            </a:endParaRPr>
          </a:p>
        </p:txBody>
      </p:sp>
      <p:sp>
        <p:nvSpPr>
          <p:cNvPr id="37891" name="Rectangle 46"/>
          <p:cNvSpPr>
            <a:spLocks noChangeArrowheads="1"/>
          </p:cNvSpPr>
          <p:nvPr/>
        </p:nvSpPr>
        <p:spPr bwMode="auto">
          <a:xfrm>
            <a:off x="0" y="-276225"/>
            <a:ext cx="184150" cy="55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90204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90204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90204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90204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90204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90204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90204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90204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90204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zh-CN" altLang="en-US" sz="3000">
              <a:solidFill>
                <a:schemeClr val="tx2"/>
              </a:solidFill>
              <a:latin typeface="+mn-ea"/>
              <a:ea typeface="+mn-ea"/>
            </a:endParaRPr>
          </a:p>
        </p:txBody>
      </p:sp>
      <p:pic>
        <p:nvPicPr>
          <p:cNvPr id="2" name="图片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150" y="2151063"/>
            <a:ext cx="8113713" cy="3963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5"/>
          <p:cNvSpPr txBox="1">
            <a:spLocks noChangeArrowheads="1"/>
          </p:cNvSpPr>
          <p:nvPr/>
        </p:nvSpPr>
        <p:spPr bwMode="auto">
          <a:xfrm>
            <a:off x="0" y="982663"/>
            <a:ext cx="8953500" cy="706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90204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90204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90204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90204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90204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90204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90204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90204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90204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zh-CN" altLang="en-US" sz="2000" dirty="0">
                <a:solidFill>
                  <a:schemeClr val="tx2"/>
                </a:solidFill>
                <a:latin typeface="+mn-ea"/>
                <a:sym typeface="+mn-ea"/>
              </a:rPr>
              <a:t>【困难生管理】</a:t>
            </a:r>
            <a:r>
              <a:rPr lang="en-US" altLang="zh-CN" sz="2000" dirty="0">
                <a:solidFill>
                  <a:schemeClr val="tx2"/>
                </a:solidFill>
                <a:latin typeface="+mn-ea"/>
                <a:sym typeface="+mn-ea"/>
              </a:rPr>
              <a:t>-</a:t>
            </a:r>
            <a:r>
              <a:rPr lang="zh-CN" altLang="en-US" sz="2000" dirty="0">
                <a:solidFill>
                  <a:schemeClr val="tx2"/>
                </a:solidFill>
                <a:latin typeface="+mn-ea"/>
                <a:sym typeface="+mn-ea"/>
              </a:rPr>
              <a:t>【困难生认定】</a:t>
            </a:r>
            <a:r>
              <a:rPr lang="en-US" altLang="zh-CN" sz="2000" dirty="0">
                <a:solidFill>
                  <a:schemeClr val="tx2"/>
                </a:solidFill>
                <a:latin typeface="+mn-ea"/>
                <a:sym typeface="+mn-ea"/>
              </a:rPr>
              <a:t>-</a:t>
            </a:r>
            <a:r>
              <a:rPr lang="zh-CN" altLang="en-US" sz="2000" dirty="0">
                <a:solidFill>
                  <a:schemeClr val="tx2"/>
                </a:solidFill>
                <a:latin typeface="+mn-ea"/>
                <a:sym typeface="+mn-ea"/>
              </a:rPr>
              <a:t>【明细页面】模块，查看该校所有申请学生详细信息。</a:t>
            </a:r>
            <a:endParaRPr lang="en-US" altLang="zh-CN" sz="2000" dirty="0">
              <a:solidFill>
                <a:schemeClr val="tx2"/>
              </a:solidFill>
              <a:latin typeface="+mn-ea"/>
              <a:ea typeface="+mn-ea"/>
              <a:sym typeface="+mn-ea"/>
            </a:endParaRPr>
          </a:p>
        </p:txBody>
      </p:sp>
      <p:pic>
        <p:nvPicPr>
          <p:cNvPr id="6" name="图片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200" y="2228850"/>
            <a:ext cx="8547100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94639983"/>
      </p:ext>
    </p:extLst>
  </p:cSld>
  <p:clrMapOvr>
    <a:masterClrMapping/>
  </p:clrMapOvr>
  <p:transition spd="slow"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AutoShape 2"/>
          <p:cNvSpPr>
            <a:spLocks noGrp="1" noChangeArrowheads="1"/>
          </p:cNvSpPr>
          <p:nvPr>
            <p:ph type="ctrTitle"/>
          </p:nvPr>
        </p:nvSpPr>
        <p:spPr>
          <a:xfrm>
            <a:off x="92075" y="169863"/>
            <a:ext cx="7772400" cy="714375"/>
          </a:xfrm>
        </p:spPr>
        <p:txBody>
          <a:bodyPr/>
          <a:lstStyle/>
          <a:p>
            <a:pPr>
              <a:defRPr/>
            </a:pPr>
            <a:r>
              <a:rPr lang="zh-CN" altLang="en-US" dirty="0">
                <a:latin typeface="+mn-ea"/>
                <a:ea typeface="+mn-ea"/>
                <a:sym typeface="+mn-ea"/>
              </a:rPr>
              <a:t>困难认定（</a:t>
            </a:r>
            <a:r>
              <a:rPr lang="en-US" altLang="zh-CN" dirty="0">
                <a:latin typeface="+mn-ea"/>
                <a:ea typeface="+mn-ea"/>
                <a:sym typeface="+mn-ea"/>
              </a:rPr>
              <a:t>3</a:t>
            </a:r>
            <a:r>
              <a:rPr lang="zh-CN" altLang="en-US" dirty="0">
                <a:latin typeface="+mn-ea"/>
                <a:ea typeface="+mn-ea"/>
                <a:sym typeface="+mn-ea"/>
              </a:rPr>
              <a:t>）</a:t>
            </a:r>
            <a:endParaRPr lang="zh-CN" altLang="en-US" dirty="0">
              <a:latin typeface="+mn-ea"/>
              <a:ea typeface="+mn-ea"/>
            </a:endParaRPr>
          </a:p>
        </p:txBody>
      </p:sp>
      <p:sp>
        <p:nvSpPr>
          <p:cNvPr id="37891" name="Rectangle 46"/>
          <p:cNvSpPr>
            <a:spLocks noChangeArrowheads="1"/>
          </p:cNvSpPr>
          <p:nvPr/>
        </p:nvSpPr>
        <p:spPr bwMode="auto">
          <a:xfrm>
            <a:off x="0" y="-276225"/>
            <a:ext cx="184150" cy="55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90204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90204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90204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90204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90204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90204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90204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90204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90204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zh-CN" altLang="en-US" sz="3000">
              <a:solidFill>
                <a:schemeClr val="tx2"/>
              </a:solidFill>
              <a:latin typeface="+mn-ea"/>
              <a:ea typeface="+mn-ea"/>
            </a:endParaRPr>
          </a:p>
        </p:txBody>
      </p:sp>
      <p:sp>
        <p:nvSpPr>
          <p:cNvPr id="3" name="TextBox 5"/>
          <p:cNvSpPr txBox="1">
            <a:spLocks noChangeArrowheads="1"/>
          </p:cNvSpPr>
          <p:nvPr/>
        </p:nvSpPr>
        <p:spPr bwMode="auto">
          <a:xfrm>
            <a:off x="0" y="973138"/>
            <a:ext cx="89535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90204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90204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90204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90204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90204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90204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90204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90204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90204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zh-CN" altLang="en-US" sz="2000" dirty="0">
                <a:solidFill>
                  <a:schemeClr val="tx2"/>
                </a:solidFill>
                <a:latin typeface="+mn-ea"/>
                <a:sym typeface="+mn-ea"/>
              </a:rPr>
              <a:t>【明细页面】</a:t>
            </a:r>
            <a:r>
              <a:rPr lang="en-US" altLang="zh-CN" sz="2000" dirty="0">
                <a:solidFill>
                  <a:schemeClr val="tx2"/>
                </a:solidFill>
                <a:latin typeface="+mn-ea"/>
                <a:sym typeface="+mn-ea"/>
              </a:rPr>
              <a:t>--</a:t>
            </a:r>
            <a:r>
              <a:rPr lang="zh-CN" altLang="en-US" sz="2000" dirty="0">
                <a:solidFill>
                  <a:schemeClr val="tx2"/>
                </a:solidFill>
                <a:latin typeface="+mn-ea"/>
                <a:sym typeface="+mn-ea"/>
              </a:rPr>
              <a:t>系统核实信息模块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zh-CN" altLang="en-US" sz="2000" dirty="0">
                <a:solidFill>
                  <a:schemeClr val="tx2"/>
                </a:solidFill>
                <a:latin typeface="+mn-ea"/>
                <a:sym typeface="+mn-ea"/>
              </a:rPr>
              <a:t>系统会自动的对于学生填写的家庭经济困难情况进行数据比对，对于比对不一致的栏目需要学校（院系）进入系统进行确认处理。</a:t>
            </a:r>
          </a:p>
        </p:txBody>
      </p:sp>
      <p:pic>
        <p:nvPicPr>
          <p:cNvPr id="92165" name="图片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3" y="1989138"/>
            <a:ext cx="8910637" cy="430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28305235"/>
      </p:ext>
    </p:extLst>
  </p:cSld>
  <p:clrMapOvr>
    <a:masterClrMapping/>
  </p:clrMapOvr>
  <p:transition spd="slow">
    <p:split orient="vert" dir="in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AutoShape 2"/>
          <p:cNvSpPr>
            <a:spLocks noGrp="1" noChangeArrowheads="1"/>
          </p:cNvSpPr>
          <p:nvPr>
            <p:ph type="ctrTitle"/>
          </p:nvPr>
        </p:nvSpPr>
        <p:spPr>
          <a:xfrm>
            <a:off x="92075" y="169863"/>
            <a:ext cx="7772400" cy="714375"/>
          </a:xfrm>
        </p:spPr>
        <p:txBody>
          <a:bodyPr/>
          <a:lstStyle/>
          <a:p>
            <a:pPr>
              <a:defRPr/>
            </a:pPr>
            <a:r>
              <a:rPr lang="zh-CN" altLang="en-US" dirty="0">
                <a:latin typeface="+mn-ea"/>
                <a:ea typeface="+mn-ea"/>
                <a:sym typeface="+mn-ea"/>
              </a:rPr>
              <a:t>困难认定（</a:t>
            </a:r>
            <a:r>
              <a:rPr lang="en-US" altLang="zh-CN" dirty="0">
                <a:latin typeface="+mn-ea"/>
                <a:ea typeface="+mn-ea"/>
                <a:sym typeface="+mn-ea"/>
              </a:rPr>
              <a:t>4</a:t>
            </a:r>
            <a:r>
              <a:rPr lang="zh-CN" altLang="en-US" dirty="0">
                <a:latin typeface="+mn-ea"/>
                <a:ea typeface="+mn-ea"/>
                <a:sym typeface="+mn-ea"/>
              </a:rPr>
              <a:t>）</a:t>
            </a:r>
            <a:endParaRPr lang="zh-CN" altLang="en-US" dirty="0">
              <a:latin typeface="+mn-ea"/>
              <a:ea typeface="+mn-ea"/>
            </a:endParaRPr>
          </a:p>
        </p:txBody>
      </p:sp>
      <p:sp>
        <p:nvSpPr>
          <p:cNvPr id="37891" name="Rectangle 46"/>
          <p:cNvSpPr>
            <a:spLocks noChangeArrowheads="1"/>
          </p:cNvSpPr>
          <p:nvPr/>
        </p:nvSpPr>
        <p:spPr bwMode="auto">
          <a:xfrm>
            <a:off x="0" y="-276225"/>
            <a:ext cx="184150" cy="55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90204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90204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90204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90204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90204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90204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90204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90204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90204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zh-CN" altLang="en-US" sz="3000">
              <a:solidFill>
                <a:schemeClr val="tx2"/>
              </a:solidFill>
              <a:latin typeface="+mn-ea"/>
              <a:ea typeface="+mn-ea"/>
            </a:endParaRPr>
          </a:p>
        </p:txBody>
      </p:sp>
      <p:sp>
        <p:nvSpPr>
          <p:cNvPr id="3" name="TextBox 5"/>
          <p:cNvSpPr txBox="1">
            <a:spLocks noChangeArrowheads="1"/>
          </p:cNvSpPr>
          <p:nvPr/>
        </p:nvSpPr>
        <p:spPr bwMode="auto">
          <a:xfrm>
            <a:off x="0" y="973138"/>
            <a:ext cx="895350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90204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90204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90204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90204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90204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90204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90204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90204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90204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zh-CN" altLang="en-US" sz="2000" dirty="0">
                <a:solidFill>
                  <a:schemeClr val="tx2"/>
                </a:solidFill>
                <a:latin typeface="+mn-ea"/>
                <a:sym typeface="+mn-ea"/>
              </a:rPr>
              <a:t>【明细页面】</a:t>
            </a:r>
            <a:r>
              <a:rPr lang="en-US" altLang="zh-CN" sz="2000" dirty="0">
                <a:solidFill>
                  <a:schemeClr val="tx2"/>
                </a:solidFill>
                <a:latin typeface="+mn-ea"/>
                <a:sym typeface="+mn-ea"/>
              </a:rPr>
              <a:t>--</a:t>
            </a:r>
            <a:r>
              <a:rPr lang="zh-CN" altLang="en-US" sz="2000" dirty="0">
                <a:solidFill>
                  <a:schemeClr val="tx2"/>
                </a:solidFill>
                <a:latin typeface="+mn-ea"/>
                <a:sym typeface="+mn-ea"/>
              </a:rPr>
              <a:t>学校评议模块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zh-CN" altLang="en-US" sz="2000" dirty="0">
                <a:solidFill>
                  <a:schemeClr val="tx2"/>
                </a:solidFill>
                <a:latin typeface="+mn-ea"/>
                <a:sym typeface="+mn-ea"/>
              </a:rPr>
              <a:t>学生在填写完毕填写表后，系统会自动计算量化指标得分</a:t>
            </a:r>
            <a:r>
              <a:rPr lang="zh-CN" altLang="en-US" sz="2000" dirty="0" smtClean="0">
                <a:solidFill>
                  <a:schemeClr val="tx2"/>
                </a:solidFill>
                <a:latin typeface="+mn-ea"/>
                <a:sym typeface="+mn-ea"/>
              </a:rPr>
              <a:t>。院系在</a:t>
            </a:r>
            <a:r>
              <a:rPr lang="zh-CN" altLang="en-US" sz="2000" dirty="0">
                <a:solidFill>
                  <a:schemeClr val="tx2"/>
                </a:solidFill>
                <a:latin typeface="+mn-ea"/>
                <a:sym typeface="+mn-ea"/>
              </a:rPr>
              <a:t>进行困难认定审核时可对系统自动认定的分数进行动态调整，并填写相应的调整说明。</a:t>
            </a:r>
          </a:p>
        </p:txBody>
      </p:sp>
      <p:pic>
        <p:nvPicPr>
          <p:cNvPr id="93189" name="图片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513" y="2486025"/>
            <a:ext cx="8813800" cy="2887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33025409"/>
      </p:ext>
    </p:extLst>
  </p:cSld>
  <p:clrMapOvr>
    <a:masterClrMapping/>
  </p:clrMapOvr>
  <p:transition spd="slow">
    <p:split orient="vert" dir="in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AutoShape 2"/>
          <p:cNvSpPr>
            <a:spLocks noGrp="1" noChangeArrowheads="1"/>
          </p:cNvSpPr>
          <p:nvPr>
            <p:ph type="ctrTitle"/>
          </p:nvPr>
        </p:nvSpPr>
        <p:spPr>
          <a:xfrm>
            <a:off x="92075" y="169863"/>
            <a:ext cx="7772400" cy="714375"/>
          </a:xfrm>
        </p:spPr>
        <p:txBody>
          <a:bodyPr/>
          <a:lstStyle/>
          <a:p>
            <a:pPr>
              <a:defRPr/>
            </a:pPr>
            <a:r>
              <a:rPr lang="zh-CN" altLang="en-US" dirty="0">
                <a:latin typeface="+mn-ea"/>
                <a:ea typeface="+mn-ea"/>
                <a:sym typeface="+mn-ea"/>
              </a:rPr>
              <a:t>困难认定（</a:t>
            </a:r>
            <a:r>
              <a:rPr lang="en-US" altLang="zh-CN" dirty="0">
                <a:latin typeface="+mn-ea"/>
                <a:ea typeface="+mn-ea"/>
                <a:sym typeface="+mn-ea"/>
              </a:rPr>
              <a:t>5</a:t>
            </a:r>
            <a:r>
              <a:rPr lang="zh-CN" altLang="en-US" dirty="0">
                <a:latin typeface="+mn-ea"/>
                <a:ea typeface="+mn-ea"/>
                <a:sym typeface="+mn-ea"/>
              </a:rPr>
              <a:t>）</a:t>
            </a:r>
            <a:endParaRPr lang="zh-CN" altLang="en-US" dirty="0">
              <a:latin typeface="+mn-ea"/>
              <a:ea typeface="+mn-ea"/>
            </a:endParaRPr>
          </a:p>
        </p:txBody>
      </p:sp>
      <p:sp>
        <p:nvSpPr>
          <p:cNvPr id="37891" name="Rectangle 46"/>
          <p:cNvSpPr>
            <a:spLocks noChangeArrowheads="1"/>
          </p:cNvSpPr>
          <p:nvPr/>
        </p:nvSpPr>
        <p:spPr bwMode="auto">
          <a:xfrm>
            <a:off x="0" y="-276225"/>
            <a:ext cx="184150" cy="55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90204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90204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90204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90204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90204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90204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90204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90204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90204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zh-CN" altLang="en-US" sz="3000">
              <a:solidFill>
                <a:schemeClr val="tx2"/>
              </a:solidFill>
              <a:latin typeface="+mn-ea"/>
              <a:ea typeface="+mn-ea"/>
            </a:endParaRPr>
          </a:p>
        </p:txBody>
      </p:sp>
      <p:sp>
        <p:nvSpPr>
          <p:cNvPr id="3" name="TextBox 5"/>
          <p:cNvSpPr txBox="1">
            <a:spLocks noChangeArrowheads="1"/>
          </p:cNvSpPr>
          <p:nvPr/>
        </p:nvSpPr>
        <p:spPr bwMode="auto">
          <a:xfrm>
            <a:off x="0" y="973138"/>
            <a:ext cx="89535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90204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90204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90204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90204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90204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90204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90204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90204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90204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zh-CN" altLang="en-US" sz="2000" dirty="0">
                <a:solidFill>
                  <a:schemeClr val="tx2"/>
                </a:solidFill>
                <a:latin typeface="+mn-ea"/>
                <a:sym typeface="+mn-ea"/>
              </a:rPr>
              <a:t>【明细页面】</a:t>
            </a:r>
            <a:r>
              <a:rPr lang="en-US" altLang="zh-CN" sz="2000" dirty="0">
                <a:solidFill>
                  <a:schemeClr val="tx2"/>
                </a:solidFill>
                <a:latin typeface="+mn-ea"/>
                <a:sym typeface="+mn-ea"/>
              </a:rPr>
              <a:t>--</a:t>
            </a:r>
            <a:r>
              <a:rPr lang="zh-CN" altLang="en-US" sz="2000" dirty="0">
                <a:solidFill>
                  <a:schemeClr val="tx2"/>
                </a:solidFill>
                <a:latin typeface="+mn-ea"/>
                <a:sym typeface="+mn-ea"/>
              </a:rPr>
              <a:t>功能按钮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zh-CN" altLang="en-US" sz="2000" dirty="0">
                <a:solidFill>
                  <a:schemeClr val="tx2"/>
                </a:solidFill>
                <a:latin typeface="+mn-ea"/>
                <a:sym typeface="+mn-ea"/>
              </a:rPr>
              <a:t>通过按钮区域对学生的在线申请进行审核等一系列操作</a:t>
            </a:r>
          </a:p>
        </p:txBody>
      </p:sp>
      <p:pic>
        <p:nvPicPr>
          <p:cNvPr id="94213" name="图片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263" y="2363788"/>
            <a:ext cx="8308975" cy="3109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76514086"/>
      </p:ext>
    </p:extLst>
  </p:cSld>
  <p:clrMapOvr>
    <a:masterClrMapping/>
  </p:clrMapOvr>
  <p:transition spd="slow">
    <p:split orient="vert" dir="in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AutoShape 2"/>
          <p:cNvSpPr>
            <a:spLocks noGrp="1" noChangeArrowheads="1"/>
          </p:cNvSpPr>
          <p:nvPr>
            <p:ph type="ctrTitle"/>
          </p:nvPr>
        </p:nvSpPr>
        <p:spPr>
          <a:xfrm>
            <a:off x="92075" y="169863"/>
            <a:ext cx="7772400" cy="714375"/>
          </a:xfrm>
        </p:spPr>
        <p:txBody>
          <a:bodyPr/>
          <a:lstStyle/>
          <a:p>
            <a:pPr>
              <a:defRPr/>
            </a:pPr>
            <a:r>
              <a:rPr lang="zh-CN" altLang="en-US" dirty="0">
                <a:latin typeface="+mn-ea"/>
                <a:ea typeface="+mn-ea"/>
                <a:sym typeface="+mn-ea"/>
              </a:rPr>
              <a:t>困难认定（</a:t>
            </a:r>
            <a:r>
              <a:rPr lang="en-US" altLang="zh-CN" dirty="0">
                <a:latin typeface="+mn-ea"/>
                <a:ea typeface="+mn-ea"/>
                <a:sym typeface="+mn-ea"/>
              </a:rPr>
              <a:t>6</a:t>
            </a:r>
            <a:r>
              <a:rPr lang="zh-CN" altLang="en-US" dirty="0">
                <a:latin typeface="+mn-ea"/>
                <a:ea typeface="+mn-ea"/>
                <a:sym typeface="+mn-ea"/>
              </a:rPr>
              <a:t>）</a:t>
            </a:r>
            <a:endParaRPr lang="zh-CN" altLang="en-US" dirty="0">
              <a:latin typeface="+mn-ea"/>
              <a:ea typeface="+mn-ea"/>
            </a:endParaRPr>
          </a:p>
        </p:txBody>
      </p:sp>
      <p:sp>
        <p:nvSpPr>
          <p:cNvPr id="37891" name="Rectangle 46"/>
          <p:cNvSpPr>
            <a:spLocks noChangeArrowheads="1"/>
          </p:cNvSpPr>
          <p:nvPr/>
        </p:nvSpPr>
        <p:spPr bwMode="auto">
          <a:xfrm>
            <a:off x="0" y="-276225"/>
            <a:ext cx="184150" cy="55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90204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90204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90204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90204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90204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90204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90204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90204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90204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zh-CN" altLang="en-US" sz="3000">
              <a:solidFill>
                <a:schemeClr val="tx2"/>
              </a:solidFill>
              <a:latin typeface="+mn-ea"/>
              <a:ea typeface="+mn-ea"/>
            </a:endParaRPr>
          </a:p>
        </p:txBody>
      </p:sp>
      <p:sp>
        <p:nvSpPr>
          <p:cNvPr id="3" name="TextBox 5"/>
          <p:cNvSpPr txBox="1">
            <a:spLocks noChangeArrowheads="1"/>
          </p:cNvSpPr>
          <p:nvPr/>
        </p:nvSpPr>
        <p:spPr bwMode="auto">
          <a:xfrm>
            <a:off x="0" y="982663"/>
            <a:ext cx="8953500" cy="581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90204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90204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90204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90204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90204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90204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90204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90204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90204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zh-CN" altLang="en-US" sz="2000" dirty="0">
                <a:solidFill>
                  <a:schemeClr val="tx2"/>
                </a:solidFill>
                <a:latin typeface="+mn-ea"/>
                <a:sym typeface="+mn-ea"/>
              </a:rPr>
              <a:t>功能按钮介绍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zh-CN" sz="1600" b="0" dirty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  <a:cs typeface="所有字体" charset="0"/>
                <a:sym typeface="+mn-ea"/>
              </a:rPr>
              <a:t>1 </a:t>
            </a:r>
            <a:r>
              <a:rPr lang="zh-CN" altLang="en-US" sz="1600" b="0" dirty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  <a:cs typeface="所有字体" charset="0"/>
                <a:sym typeface="+mn-ea"/>
              </a:rPr>
              <a:t>打印资助申请表：根据学生填写的内容在线生成资助申请表，并支持在线打印及导出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zh-CN" altLang="en-US" sz="1600" b="0" dirty="0">
              <a:solidFill>
                <a:srgbClr val="FF0000"/>
              </a:solidFill>
              <a:latin typeface="微软雅黑" pitchFamily="34" charset="-122"/>
              <a:ea typeface="微软雅黑" pitchFamily="34" charset="-122"/>
              <a:cs typeface="所有字体" charset="0"/>
              <a:sym typeface="+mn-ea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zh-CN" sz="1600" b="0" dirty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  <a:cs typeface="所有字体" charset="0"/>
                <a:sym typeface="+mn-ea"/>
              </a:rPr>
              <a:t>2 </a:t>
            </a:r>
            <a:r>
              <a:rPr lang="zh-CN" altLang="en-US" sz="1600" b="0" dirty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  <a:cs typeface="所有字体" charset="0"/>
                <a:sym typeface="+mn-ea"/>
              </a:rPr>
              <a:t>审核更新导入：批量导入学生困难认定审核信息。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zh-CN" altLang="en-US" sz="1600" b="0" dirty="0">
              <a:solidFill>
                <a:srgbClr val="FF0000"/>
              </a:solidFill>
              <a:latin typeface="微软雅黑" pitchFamily="34" charset="-122"/>
              <a:ea typeface="微软雅黑" pitchFamily="34" charset="-122"/>
              <a:cs typeface="所有字体" charset="0"/>
              <a:sym typeface="+mn-ea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zh-CN" sz="1600" b="0" dirty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  <a:cs typeface="所有字体" charset="0"/>
                <a:sym typeface="+mn-ea"/>
              </a:rPr>
              <a:t>3 </a:t>
            </a:r>
            <a:r>
              <a:rPr lang="zh-CN" altLang="en-US" sz="1600" b="0" dirty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  <a:cs typeface="所有字体" charset="0"/>
                <a:sym typeface="+mn-ea"/>
              </a:rPr>
              <a:t>调整分数更新导入：批量导入学生调整分数信息。</a:t>
            </a:r>
            <a:endParaRPr lang="en-US" altLang="zh-CN" sz="1600" b="0" dirty="0">
              <a:solidFill>
                <a:srgbClr val="FF0000"/>
              </a:solidFill>
              <a:latin typeface="微软雅黑" pitchFamily="34" charset="-122"/>
              <a:ea typeface="微软雅黑" pitchFamily="34" charset="-122"/>
              <a:cs typeface="所有字体" charset="0"/>
              <a:sym typeface="+mn-ea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zh-CN" altLang="en-US" sz="1600" b="0" dirty="0">
              <a:solidFill>
                <a:srgbClr val="FF0000"/>
              </a:solidFill>
              <a:latin typeface="微软雅黑" pitchFamily="34" charset="-122"/>
              <a:ea typeface="微软雅黑" pitchFamily="34" charset="-122"/>
              <a:cs typeface="所有字体" charset="0"/>
              <a:sym typeface="+mn-ea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zh-CN" sz="1600" b="0" dirty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  <a:cs typeface="所有字体" charset="0"/>
                <a:sym typeface="+mn-ea"/>
              </a:rPr>
              <a:t>4 </a:t>
            </a:r>
            <a:r>
              <a:rPr lang="zh-CN" altLang="en-US" sz="1600" b="0" dirty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  <a:cs typeface="所有字体" charset="0"/>
                <a:sym typeface="+mn-ea"/>
              </a:rPr>
              <a:t>学校核实情况更新导入：一键导入建档立卡，低保，残疾，特困，孤儿核实情况信息。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en-US" altLang="zh-CN" sz="1600" b="0" dirty="0">
              <a:solidFill>
                <a:srgbClr val="FF0000"/>
              </a:solidFill>
              <a:latin typeface="微软雅黑" pitchFamily="34" charset="-122"/>
              <a:ea typeface="微软雅黑" pitchFamily="34" charset="-122"/>
              <a:cs typeface="所有字体" charset="0"/>
              <a:sym typeface="+mn-ea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zh-CN" sz="1600" b="0" dirty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  <a:cs typeface="所有字体" charset="0"/>
                <a:sym typeface="+mn-ea"/>
              </a:rPr>
              <a:t>5 </a:t>
            </a:r>
            <a:r>
              <a:rPr lang="zh-CN" altLang="en-US" sz="1600" b="0" dirty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  <a:cs typeface="所有字体" charset="0"/>
                <a:sym typeface="+mn-ea"/>
              </a:rPr>
              <a:t>秋季数据继承：一键继承秋季学期困难认定信息（仅春季学期可见）</a:t>
            </a:r>
            <a:endParaRPr lang="en-US" altLang="zh-CN" sz="1600" b="0" dirty="0">
              <a:solidFill>
                <a:srgbClr val="FF0000"/>
              </a:solidFill>
              <a:latin typeface="微软雅黑" pitchFamily="34" charset="-122"/>
              <a:ea typeface="微软雅黑" pitchFamily="34" charset="-122"/>
              <a:cs typeface="所有字体" charset="0"/>
              <a:sym typeface="+mn-ea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zh-CN" altLang="en-US" sz="1600" b="0" dirty="0">
              <a:solidFill>
                <a:srgbClr val="FF0000"/>
              </a:solidFill>
              <a:latin typeface="微软雅黑" pitchFamily="34" charset="-122"/>
              <a:ea typeface="微软雅黑" pitchFamily="34" charset="-122"/>
              <a:cs typeface="所有字体" charset="0"/>
              <a:sym typeface="+mn-ea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zh-CN" sz="1600" b="0" dirty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  <a:cs typeface="所有字体" charset="0"/>
                <a:sym typeface="+mn-ea"/>
              </a:rPr>
              <a:t>6 </a:t>
            </a:r>
            <a:r>
              <a:rPr lang="zh-CN" altLang="en-US" sz="1600" b="0" dirty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  <a:cs typeface="所有字体" charset="0"/>
                <a:sym typeface="+mn-ea"/>
              </a:rPr>
              <a:t>删除：删除未提交与退回的学生申请信息。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zh-CN" altLang="en-US" sz="1600" b="0" dirty="0">
              <a:solidFill>
                <a:srgbClr val="FF0000"/>
              </a:solidFill>
              <a:latin typeface="微软雅黑" pitchFamily="34" charset="-122"/>
              <a:ea typeface="微软雅黑" pitchFamily="34" charset="-122"/>
              <a:cs typeface="所有字体" charset="0"/>
              <a:sym typeface="+mn-ea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zh-CN" sz="1600" b="0" dirty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  <a:cs typeface="所有字体" charset="0"/>
                <a:sym typeface="+mn-ea"/>
              </a:rPr>
              <a:t>7 </a:t>
            </a:r>
            <a:r>
              <a:rPr lang="zh-CN" altLang="en-US" sz="1600" b="0" dirty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  <a:cs typeface="所有字体" charset="0"/>
                <a:sym typeface="+mn-ea"/>
              </a:rPr>
              <a:t>导出家庭经济信息：导出学生填写的家庭经济信息。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zh-CN" altLang="en-US" sz="1600" b="0" dirty="0">
              <a:solidFill>
                <a:srgbClr val="FF0000"/>
              </a:solidFill>
              <a:latin typeface="微软雅黑" pitchFamily="34" charset="-122"/>
              <a:ea typeface="微软雅黑" pitchFamily="34" charset="-122"/>
              <a:cs typeface="所有字体" charset="0"/>
              <a:sym typeface="+mn-ea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zh-CN" sz="1600" b="0" dirty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  <a:cs typeface="所有字体" charset="0"/>
                <a:sym typeface="+mn-ea"/>
              </a:rPr>
              <a:t>8 </a:t>
            </a:r>
            <a:r>
              <a:rPr lang="zh-CN" altLang="en-US" sz="1600" b="0" dirty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  <a:cs typeface="所有字体" charset="0"/>
                <a:sym typeface="+mn-ea"/>
              </a:rPr>
              <a:t>导出困难学生认定：导出困难学生的认定信息。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zh-CN" altLang="en-US" sz="1600" b="0" dirty="0">
              <a:solidFill>
                <a:srgbClr val="FF0000"/>
              </a:solidFill>
              <a:latin typeface="微软雅黑" pitchFamily="34" charset="-122"/>
              <a:ea typeface="微软雅黑" pitchFamily="34" charset="-122"/>
              <a:cs typeface="所有字体" charset="0"/>
              <a:sym typeface="+mn-ea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zh-CN" sz="1600" b="0" dirty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  <a:cs typeface="所有字体" charset="0"/>
                <a:sym typeface="+mn-ea"/>
              </a:rPr>
              <a:t>9 </a:t>
            </a:r>
            <a:r>
              <a:rPr lang="zh-CN" altLang="en-US" sz="1600" b="0" dirty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  <a:cs typeface="所有字体" charset="0"/>
                <a:sym typeface="+mn-ea"/>
              </a:rPr>
              <a:t>导出本专科国家助学金资助名单：导出审核通过的且申请国家助学金的资助名单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zh-CN" altLang="en-US" sz="1600" b="0" dirty="0">
              <a:solidFill>
                <a:srgbClr val="FF0000"/>
              </a:solidFill>
              <a:latin typeface="微软雅黑" pitchFamily="34" charset="-122"/>
              <a:ea typeface="微软雅黑" pitchFamily="34" charset="-122"/>
              <a:cs typeface="所有字体" charset="0"/>
              <a:sym typeface="+mn-ea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zh-CN" altLang="en-US" sz="1600" b="0" dirty="0">
              <a:solidFill>
                <a:srgbClr val="FF0000"/>
              </a:solidFill>
              <a:latin typeface="微软雅黑" pitchFamily="34" charset="-122"/>
              <a:ea typeface="微软雅黑" pitchFamily="34" charset="-122"/>
              <a:cs typeface="所有字体" charset="0"/>
              <a:sym typeface="+mn-ea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zh-CN" altLang="en-US" sz="1600" b="0" dirty="0">
              <a:solidFill>
                <a:srgbClr val="FF0000"/>
              </a:solidFill>
              <a:latin typeface="微软雅黑" pitchFamily="34" charset="-122"/>
              <a:ea typeface="微软雅黑" pitchFamily="34" charset="-122"/>
              <a:cs typeface="所有字体" charset="0"/>
              <a:sym typeface="+mn-ea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zh-CN" altLang="en-US" sz="1600" b="0" dirty="0">
              <a:solidFill>
                <a:srgbClr val="FF0000"/>
              </a:solidFill>
              <a:latin typeface="微软雅黑" pitchFamily="34" charset="-122"/>
              <a:ea typeface="微软雅黑" pitchFamily="34" charset="-122"/>
              <a:cs typeface="所有字体" charset="0"/>
              <a:sym typeface="+mn-ea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zh-CN" altLang="en-US" sz="1600" b="0" dirty="0">
              <a:solidFill>
                <a:srgbClr val="FF0000"/>
              </a:solidFill>
              <a:latin typeface="微软雅黑" pitchFamily="34" charset="-122"/>
              <a:ea typeface="微软雅黑" pitchFamily="34" charset="-122"/>
              <a:cs typeface="所有字体" charset="0"/>
              <a:sym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541230617"/>
      </p:ext>
    </p:extLst>
  </p:cSld>
  <p:clrMapOvr>
    <a:masterClrMapping/>
  </p:clrMapOvr>
  <p:transition spd="slow">
    <p:split orient="vert" dir="in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AutoShape 2"/>
          <p:cNvSpPr>
            <a:spLocks noGrp="1" noChangeArrowheads="1"/>
          </p:cNvSpPr>
          <p:nvPr>
            <p:ph type="ctrTitle"/>
          </p:nvPr>
        </p:nvSpPr>
        <p:spPr>
          <a:xfrm>
            <a:off x="92075" y="169863"/>
            <a:ext cx="7772400" cy="714375"/>
          </a:xfrm>
        </p:spPr>
        <p:txBody>
          <a:bodyPr/>
          <a:lstStyle/>
          <a:p>
            <a:pPr>
              <a:defRPr/>
            </a:pPr>
            <a:r>
              <a:rPr lang="zh-CN" altLang="en-US" dirty="0">
                <a:latin typeface="+mn-ea"/>
                <a:ea typeface="+mn-ea"/>
                <a:sym typeface="+mn-ea"/>
              </a:rPr>
              <a:t>困难认定（</a:t>
            </a:r>
            <a:r>
              <a:rPr lang="en-US" altLang="zh-CN" dirty="0">
                <a:latin typeface="+mn-ea"/>
                <a:ea typeface="+mn-ea"/>
                <a:sym typeface="+mn-ea"/>
              </a:rPr>
              <a:t>7</a:t>
            </a:r>
            <a:r>
              <a:rPr lang="zh-CN" altLang="en-US" dirty="0">
                <a:latin typeface="+mn-ea"/>
                <a:ea typeface="+mn-ea"/>
                <a:sym typeface="+mn-ea"/>
              </a:rPr>
              <a:t>）</a:t>
            </a:r>
            <a:endParaRPr lang="zh-CN" altLang="en-US" dirty="0">
              <a:latin typeface="+mn-ea"/>
              <a:ea typeface="+mn-ea"/>
            </a:endParaRPr>
          </a:p>
        </p:txBody>
      </p:sp>
      <p:sp>
        <p:nvSpPr>
          <p:cNvPr id="37891" name="Rectangle 46"/>
          <p:cNvSpPr>
            <a:spLocks noChangeArrowheads="1"/>
          </p:cNvSpPr>
          <p:nvPr/>
        </p:nvSpPr>
        <p:spPr bwMode="auto">
          <a:xfrm>
            <a:off x="0" y="-276225"/>
            <a:ext cx="184150" cy="55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90204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90204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90204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90204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90204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90204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90204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90204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90204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zh-CN" altLang="en-US" sz="3000">
              <a:solidFill>
                <a:schemeClr val="tx2"/>
              </a:solidFill>
              <a:latin typeface="+mn-ea"/>
              <a:ea typeface="+mn-ea"/>
            </a:endParaRPr>
          </a:p>
        </p:txBody>
      </p:sp>
      <p:sp>
        <p:nvSpPr>
          <p:cNvPr id="3" name="TextBox 5"/>
          <p:cNvSpPr txBox="1">
            <a:spLocks noChangeArrowheads="1"/>
          </p:cNvSpPr>
          <p:nvPr/>
        </p:nvSpPr>
        <p:spPr bwMode="auto">
          <a:xfrm>
            <a:off x="0" y="982663"/>
            <a:ext cx="8953500" cy="4338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90204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90204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90204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90204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90204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90204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90204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90204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90204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zh-CN" altLang="en-US" sz="2000" dirty="0">
                <a:solidFill>
                  <a:schemeClr val="tx2"/>
                </a:solidFill>
                <a:latin typeface="+mn-ea"/>
                <a:sym typeface="+mn-ea"/>
              </a:rPr>
              <a:t>功能按钮介绍</a:t>
            </a:r>
            <a:endParaRPr lang="zh-CN" altLang="en-US" sz="1600" b="0" dirty="0">
              <a:solidFill>
                <a:srgbClr val="FF0000"/>
              </a:solidFill>
              <a:latin typeface="微软雅黑" pitchFamily="34" charset="-122"/>
              <a:ea typeface="微软雅黑" pitchFamily="34" charset="-122"/>
              <a:cs typeface="所有字体" charset="0"/>
              <a:sym typeface="+mn-ea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zh-CN" sz="1600" b="0" dirty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  <a:cs typeface="所有字体" charset="0"/>
                <a:sym typeface="+mn-ea"/>
              </a:rPr>
              <a:t>10 </a:t>
            </a:r>
            <a:r>
              <a:rPr lang="zh-CN" altLang="en-US" sz="1600" b="0" dirty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  <a:cs typeface="所有字体" charset="0"/>
                <a:sym typeface="+mn-ea"/>
              </a:rPr>
              <a:t>导出家庭经济量化表：一键导出学生填写的家庭经济量化的填写内容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en-US" altLang="zh-CN" sz="1600" b="0" dirty="0">
              <a:solidFill>
                <a:srgbClr val="FF0000"/>
              </a:solidFill>
              <a:latin typeface="微软雅黑" pitchFamily="34" charset="-122"/>
              <a:ea typeface="微软雅黑" pitchFamily="34" charset="-122"/>
              <a:cs typeface="所有字体" charset="0"/>
              <a:sym typeface="+mn-ea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zh-CN" sz="1600" b="0" dirty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  <a:cs typeface="所有字体" charset="0"/>
                <a:sym typeface="+mn-ea"/>
              </a:rPr>
              <a:t>11 </a:t>
            </a:r>
            <a:r>
              <a:rPr lang="zh-CN" altLang="en-US" sz="1600" b="0" dirty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  <a:cs typeface="所有字体" charset="0"/>
                <a:sym typeface="+mn-ea"/>
              </a:rPr>
              <a:t>导出自定义采集信息填写表：导出学生填写的自定义采集信息内容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en-US" altLang="zh-CN" sz="1600" b="0" dirty="0">
              <a:solidFill>
                <a:srgbClr val="FF0000"/>
              </a:solidFill>
              <a:latin typeface="微软雅黑" pitchFamily="34" charset="-122"/>
              <a:ea typeface="微软雅黑" pitchFamily="34" charset="-122"/>
              <a:cs typeface="所有字体" charset="0"/>
              <a:sym typeface="+mn-ea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zh-CN" sz="1600" b="0" dirty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  <a:cs typeface="所有字体" charset="0"/>
                <a:sym typeface="+mn-ea"/>
              </a:rPr>
              <a:t>12 </a:t>
            </a:r>
            <a:r>
              <a:rPr lang="zh-CN" altLang="en-US" sz="1600" b="0" dirty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  <a:cs typeface="所有字体" charset="0"/>
                <a:sym typeface="+mn-ea"/>
              </a:rPr>
              <a:t>导出：导出学生填写的信息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en-US" altLang="zh-CN" sz="1600" b="0" dirty="0">
              <a:solidFill>
                <a:srgbClr val="FF0000"/>
              </a:solidFill>
              <a:latin typeface="微软雅黑" pitchFamily="34" charset="-122"/>
              <a:ea typeface="微软雅黑" pitchFamily="34" charset="-122"/>
              <a:cs typeface="所有字体" charset="0"/>
              <a:sym typeface="+mn-ea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zh-CN" sz="1600" b="0" dirty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  <a:cs typeface="所有字体" charset="0"/>
                <a:sym typeface="+mn-ea"/>
              </a:rPr>
              <a:t>13 </a:t>
            </a:r>
            <a:r>
              <a:rPr lang="zh-CN" altLang="en-US" sz="1600" b="0" dirty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  <a:cs typeface="所有字体" charset="0"/>
                <a:sym typeface="+mn-ea"/>
              </a:rPr>
              <a:t>导出家庭成员信息：导出学生填写的家庭信息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zh-CN" altLang="en-US" sz="1600" b="0" dirty="0">
              <a:solidFill>
                <a:srgbClr val="FF0000"/>
              </a:solidFill>
              <a:latin typeface="微软雅黑" pitchFamily="34" charset="-122"/>
              <a:ea typeface="微软雅黑" pitchFamily="34" charset="-122"/>
              <a:cs typeface="所有字体" charset="0"/>
              <a:sym typeface="+mn-ea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zh-CN" sz="1600" b="0" dirty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  <a:cs typeface="所有字体" charset="0"/>
                <a:sym typeface="+mn-ea"/>
              </a:rPr>
              <a:t>14 </a:t>
            </a:r>
            <a:r>
              <a:rPr lang="zh-CN" altLang="en-US" sz="1600" b="0" dirty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  <a:cs typeface="所有字体" charset="0"/>
                <a:sym typeface="+mn-ea"/>
              </a:rPr>
              <a:t>导出系统核实信息表：一键导出学生系统核实信息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zh-CN" altLang="en-US" sz="1600" b="0" dirty="0">
              <a:solidFill>
                <a:srgbClr val="FF0000"/>
              </a:solidFill>
              <a:latin typeface="微软雅黑" pitchFamily="34" charset="-122"/>
              <a:ea typeface="微软雅黑" pitchFamily="34" charset="-122"/>
              <a:cs typeface="所有字体" charset="0"/>
              <a:sym typeface="+mn-ea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zh-CN" sz="1600" b="0" dirty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  <a:cs typeface="所有字体" charset="0"/>
                <a:sym typeface="+mn-ea"/>
              </a:rPr>
              <a:t>15 </a:t>
            </a:r>
            <a:r>
              <a:rPr lang="zh-CN" altLang="en-US" sz="1600" b="0" dirty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  <a:cs typeface="所有字体" charset="0"/>
                <a:sym typeface="+mn-ea"/>
              </a:rPr>
              <a:t>审核通过：审核通过困难认定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zh-CN" altLang="en-US" sz="1600" b="0" dirty="0">
              <a:solidFill>
                <a:srgbClr val="FF0000"/>
              </a:solidFill>
              <a:latin typeface="微软雅黑" pitchFamily="34" charset="-122"/>
              <a:ea typeface="微软雅黑" pitchFamily="34" charset="-122"/>
              <a:cs typeface="所有字体" charset="0"/>
              <a:sym typeface="+mn-ea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zh-CN" sz="1600" b="0" dirty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  <a:cs typeface="所有字体" charset="0"/>
                <a:sym typeface="+mn-ea"/>
              </a:rPr>
              <a:t>16 </a:t>
            </a:r>
            <a:r>
              <a:rPr lang="zh-CN" altLang="en-US" sz="1600" b="0" dirty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  <a:cs typeface="所有字体" charset="0"/>
                <a:sym typeface="+mn-ea"/>
              </a:rPr>
              <a:t>审核退回：审核退回困难认定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zh-CN" altLang="en-US" sz="1600" b="0" dirty="0">
              <a:solidFill>
                <a:srgbClr val="FF0000"/>
              </a:solidFill>
              <a:latin typeface="微软雅黑" pitchFamily="34" charset="-122"/>
              <a:ea typeface="微软雅黑" pitchFamily="34" charset="-122"/>
              <a:cs typeface="所有字体" charset="0"/>
              <a:sym typeface="+mn-ea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zh-CN" altLang="en-US" sz="1600" b="0" dirty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  <a:cs typeface="所有字体" charset="0"/>
                <a:sym typeface="+mn-ea"/>
              </a:rPr>
              <a:t>注意：</a:t>
            </a:r>
            <a:r>
              <a:rPr lang="en-US" altLang="zh-CN" sz="1600" b="0" dirty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  <a:cs typeface="所有字体" charset="0"/>
                <a:sym typeface="+mn-ea"/>
              </a:rPr>
              <a:t>1</a:t>
            </a:r>
            <a:r>
              <a:rPr lang="zh-CN" altLang="en-US" sz="1600" b="0" dirty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  <a:cs typeface="所有字体" charset="0"/>
                <a:sym typeface="+mn-ea"/>
              </a:rPr>
              <a:t>）带全国字样的均为导出全国系统模板。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zh-CN" altLang="en-US" sz="1600" b="0" dirty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  <a:cs typeface="所有字体" charset="0"/>
                <a:sym typeface="+mn-ea"/>
              </a:rPr>
              <a:t>         </a:t>
            </a:r>
            <a:r>
              <a:rPr lang="en-US" altLang="zh-CN" sz="1600" b="0" dirty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  <a:cs typeface="所有字体" charset="0"/>
                <a:sym typeface="+mn-ea"/>
              </a:rPr>
              <a:t>2</a:t>
            </a:r>
            <a:r>
              <a:rPr lang="zh-CN" altLang="en-US" sz="1600" b="0" dirty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  <a:cs typeface="所有字体" charset="0"/>
                <a:sym typeface="+mn-ea"/>
              </a:rPr>
              <a:t>）系统自动核实家庭经济困难情况为隔日核实，分实时核实。</a:t>
            </a:r>
          </a:p>
        </p:txBody>
      </p:sp>
    </p:spTree>
    <p:extLst>
      <p:ext uri="{BB962C8B-B14F-4D97-AF65-F5344CB8AC3E}">
        <p14:creationId xmlns:p14="http://schemas.microsoft.com/office/powerpoint/2010/main" val="2255528193"/>
      </p:ext>
    </p:extLst>
  </p:cSld>
  <p:clrMapOvr>
    <a:masterClrMapping/>
  </p:clrMapOvr>
  <p:transition spd="slow">
    <p:split orient="vert" dir="in"/>
  </p:transition>
</p:sld>
</file>

<file path=ppt/theme/theme1.xml><?xml version="1.0" encoding="utf-8"?>
<a:theme xmlns:a="http://schemas.openxmlformats.org/drawingml/2006/main" name="Office 主题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242</TotalTime>
  <Words>728</Words>
  <Application>Microsoft Office PowerPoint</Application>
  <PresentationFormat>全屏显示(4:3)</PresentationFormat>
  <Paragraphs>91</Paragraphs>
  <Slides>19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19</vt:i4>
      </vt:variant>
    </vt:vector>
  </HeadingPairs>
  <TitlesOfParts>
    <vt:vector size="26" baseType="lpstr">
      <vt:lpstr>宋体</vt:lpstr>
      <vt:lpstr>微软雅黑</vt:lpstr>
      <vt:lpstr>Arial</vt:lpstr>
      <vt:lpstr>Calibri</vt:lpstr>
      <vt:lpstr>Calibri Light</vt:lpstr>
      <vt:lpstr>所有字体</vt:lpstr>
      <vt:lpstr>Office 主题</vt:lpstr>
      <vt:lpstr>PowerPoint 演示文稿</vt:lpstr>
      <vt:lpstr>目   录</vt:lpstr>
      <vt:lpstr>困难认定（1）</vt:lpstr>
      <vt:lpstr>困难认定（2）</vt:lpstr>
      <vt:lpstr>困难认定（3）</vt:lpstr>
      <vt:lpstr>困难认定（4）</vt:lpstr>
      <vt:lpstr>困难认定（5）</vt:lpstr>
      <vt:lpstr>困难认定（6）</vt:lpstr>
      <vt:lpstr>困难认定（7）</vt:lpstr>
      <vt:lpstr>困难认定（8）</vt:lpstr>
      <vt:lpstr>困难认定（9）</vt:lpstr>
      <vt:lpstr>目   录</vt:lpstr>
      <vt:lpstr>三、资助管理 - 用户组介绍</vt:lpstr>
      <vt:lpstr>资助管理（1）</vt:lpstr>
      <vt:lpstr>资助管理（2）</vt:lpstr>
      <vt:lpstr>资助管理（3）</vt:lpstr>
      <vt:lpstr>资助管理（4）</vt:lpstr>
      <vt:lpstr>目   录</vt:lpstr>
      <vt:lpstr>PowerPoint 演示文稿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Think</dc:creator>
  <cp:lastModifiedBy>meng</cp:lastModifiedBy>
  <cp:revision>14</cp:revision>
  <dcterms:created xsi:type="dcterms:W3CDTF">2020-09-27T12:36:39Z</dcterms:created>
  <dcterms:modified xsi:type="dcterms:W3CDTF">2021-09-13T13:46:42Z</dcterms:modified>
</cp:coreProperties>
</file>