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0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8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8D544-3684-4B32-B349-7F2CDCD96BB3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8B40D-339F-4658-8305-D2EB43506A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454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zh-CN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4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24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72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1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11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11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18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78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93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16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90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670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20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51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03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B9834-F319-4AE3-817C-14969FA5DA30}" type="datetimeFigureOut">
              <a:rPr lang="zh-CN" altLang="en-US" smtClean="0"/>
              <a:t>2021/9/13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A0C8F-8290-4787-8BF8-B5BB675D49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757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347415"/>
            <a:ext cx="9144000" cy="211540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6162" y="3081950"/>
            <a:ext cx="760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</a:rPr>
              <a:t>江苏省学生资助平台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使用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手册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2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8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84150" y="1096963"/>
            <a:ext cx="89535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学校（院系）对困难生信息审核，系统支持单个学生审核和批量导入审核。</a:t>
            </a:r>
            <a:endParaRPr lang="en-US" altLang="zh-CN" sz="2000" dirty="0">
              <a:solidFill>
                <a:schemeClr val="tx2"/>
              </a:solidFill>
              <a:latin typeface="+mn-ea"/>
              <a:sym typeface="+mn-ea"/>
            </a:endParaRPr>
          </a:p>
        </p:txBody>
      </p:sp>
      <p:pic>
        <p:nvPicPr>
          <p:cNvPr id="97285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47825"/>
            <a:ext cx="9144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6" name="图片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3886200"/>
            <a:ext cx="8081962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916949"/>
      </p:ext>
    </p:extLst>
  </p:cSld>
  <p:clrMapOvr>
    <a:masterClrMapping/>
  </p:clrMapOvr>
  <p:transition spd="slow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9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82663"/>
            <a:ext cx="8953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    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校级用户对本校内困难生导入系统，需导入基本信息模板和家庭信息采集模板。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查看申请学生的家庭经济信息采集量化指标。</a:t>
            </a:r>
          </a:p>
        </p:txBody>
      </p:sp>
      <p:pic>
        <p:nvPicPr>
          <p:cNvPr id="9830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1612900"/>
            <a:ext cx="40132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3084513"/>
            <a:ext cx="69405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852779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94456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+mn-ea"/>
                <a:ea typeface="+mn-ea"/>
              </a:rPr>
              <a:t>目   录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2447925" y="2924175"/>
            <a:ext cx="4776788" cy="10445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+mn-ea"/>
                <a:sym typeface="+mn-ea"/>
              </a:rPr>
              <a:t>2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sym typeface="+mn-ea"/>
              </a:rPr>
              <a:t>、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sym typeface="+mn-ea"/>
              </a:rPr>
              <a:t>资助管理</a:t>
            </a:r>
          </a:p>
        </p:txBody>
      </p:sp>
      <p:sp>
        <p:nvSpPr>
          <p:cNvPr id="32789" name="Rectangle 2"/>
          <p:cNvSpPr txBox="1">
            <a:spLocks noChangeArrowheads="1"/>
          </p:cNvSpPr>
          <p:nvPr/>
        </p:nvSpPr>
        <p:spPr bwMode="auto">
          <a:xfrm>
            <a:off x="1905000" y="873125"/>
            <a:ext cx="531971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8961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2"/>
          <p:cNvSpPr>
            <a:spLocks noGrp="1"/>
          </p:cNvSpPr>
          <p:nvPr>
            <p:ph type="ctrTitle"/>
          </p:nvPr>
        </p:nvSpPr>
        <p:spPr>
          <a:xfrm>
            <a:off x="0" y="11271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三、资助管理 </a:t>
            </a:r>
            <a:r>
              <a:rPr lang="en-US" altLang="zh-CN" dirty="0">
                <a:latin typeface="+mn-ea"/>
                <a:ea typeface="+mn-ea"/>
              </a:rPr>
              <a:t>- </a:t>
            </a:r>
            <a:r>
              <a:rPr lang="zh-CN" altLang="en-US" dirty="0">
                <a:latin typeface="+mn-ea"/>
                <a:ea typeface="+mn-ea"/>
              </a:rPr>
              <a:t>用户组介绍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2701925" y="2087563"/>
            <a:ext cx="4441825" cy="54768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sym typeface="+mn-ea"/>
              </a:rPr>
              <a:t>学院</a:t>
            </a:r>
          </a:p>
        </p:txBody>
      </p:sp>
      <p:sp>
        <p:nvSpPr>
          <p:cNvPr id="9" name="圆角矩形 8"/>
          <p:cNvSpPr/>
          <p:nvPr/>
        </p:nvSpPr>
        <p:spPr bwMode="auto">
          <a:xfrm>
            <a:off x="2701925" y="2935288"/>
            <a:ext cx="4441825" cy="5016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dirty="0">
                <a:solidFill>
                  <a:schemeClr val="tx1"/>
                </a:solidFill>
                <a:latin typeface="+mn-ea"/>
                <a:sym typeface="+mn-ea"/>
              </a:rPr>
              <a:t>学校</a:t>
            </a:r>
          </a:p>
        </p:txBody>
      </p:sp>
      <p:sp>
        <p:nvSpPr>
          <p:cNvPr id="10" name="Oval 33"/>
          <p:cNvSpPr>
            <a:spLocks noChangeArrowheads="1"/>
          </p:cNvSpPr>
          <p:nvPr/>
        </p:nvSpPr>
        <p:spPr bwMode="auto">
          <a:xfrm>
            <a:off x="1706563" y="2133600"/>
            <a:ext cx="766762" cy="4540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1pPr>
            <a:lvl2pPr marL="742950" indent="-28575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2pPr>
            <a:lvl3pPr marL="11430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3pPr>
            <a:lvl4pPr marL="16002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4pPr>
            <a:lvl5pPr marL="20574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000" dirty="0">
                <a:solidFill>
                  <a:schemeClr val="tx1"/>
                </a:solidFill>
                <a:latin typeface="+mn-ea"/>
                <a:ea typeface="+mn-ea"/>
                <a:sym typeface="+mn-ea"/>
              </a:rPr>
              <a:t>1</a:t>
            </a:r>
          </a:p>
        </p:txBody>
      </p:sp>
      <p:sp>
        <p:nvSpPr>
          <p:cNvPr id="11" name="Oval 33"/>
          <p:cNvSpPr>
            <a:spLocks noChangeArrowheads="1"/>
          </p:cNvSpPr>
          <p:nvPr/>
        </p:nvSpPr>
        <p:spPr bwMode="auto">
          <a:xfrm>
            <a:off x="1706563" y="2935288"/>
            <a:ext cx="766762" cy="45561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1pPr>
            <a:lvl2pPr marL="742950" indent="-28575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2pPr>
            <a:lvl3pPr marL="11430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3pPr>
            <a:lvl4pPr marL="16002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4pPr>
            <a:lvl5pPr marL="2057400" indent="-228600" eaLnBrk="0" hangingPunct="0"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2"/>
                </a:solidFill>
                <a:latin typeface="Arial" panose="020B0604020202090204" pitchFamily="34" charset="0"/>
                <a:ea typeface="黑体" pitchFamily="49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000">
                <a:solidFill>
                  <a:schemeClr val="tx1"/>
                </a:solidFill>
                <a:latin typeface="+mn-ea"/>
                <a:ea typeface="+mn-ea"/>
                <a:sym typeface="+mn-ea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68549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资助管理（</a:t>
            </a:r>
            <a:r>
              <a:rPr lang="en-US" altLang="zh-CN" dirty="0">
                <a:latin typeface="+mn-ea"/>
                <a:ea typeface="+mn-ea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</a:t>
            </a: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90600"/>
            <a:ext cx="89535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【资助管理】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【资助申请审核】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【汇总页面】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 学校：对本校内申请资助学生进行汇总，人数、困难等级、审核状态等。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 上级单位：对所有下属单位进行汇总统计。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>
              <a:solidFill>
                <a:schemeClr val="tx2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02405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387600"/>
            <a:ext cx="878205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09923"/>
      </p:ext>
    </p:extLst>
  </p:cSld>
  <p:clrMapOvr>
    <a:masterClrMapping/>
  </p:clrMapOvr>
  <p:transition spd="slow">
    <p:split orient="vert"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资助管理（</a:t>
            </a:r>
            <a:r>
              <a:rPr lang="en-US" altLang="zh-CN" dirty="0">
                <a:latin typeface="+mn-ea"/>
                <a:ea typeface="+mn-ea"/>
              </a:rPr>
              <a:t>2</a:t>
            </a:r>
            <a:r>
              <a:rPr lang="zh-CN" altLang="en-US" dirty="0">
                <a:latin typeface="+mn-ea"/>
                <a:ea typeface="+mn-ea"/>
              </a:rPr>
              <a:t>）</a:t>
            </a: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90600"/>
            <a:ext cx="89535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【资助管理】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【资助申请审核】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【明细页面】。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 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学校：审核状态为【待学校审核】资助信息，支持导入审核，审核完毕上报，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	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若学段包含多个资助，需要全部审核。如助学金和免学费。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2000" dirty="0">
              <a:solidFill>
                <a:schemeClr val="tx2"/>
              </a:solidFill>
              <a:latin typeface="+mn-ea"/>
              <a:ea typeface="+mn-ea"/>
              <a:sym typeface="+mn-ea"/>
            </a:endParaRPr>
          </a:p>
        </p:txBody>
      </p:sp>
      <p:grpSp>
        <p:nvGrpSpPr>
          <p:cNvPr id="103429" name="组合 12"/>
          <p:cNvGrpSpPr>
            <a:grpSpLocks/>
          </p:cNvGrpSpPr>
          <p:nvPr/>
        </p:nvGrpSpPr>
        <p:grpSpPr bwMode="auto">
          <a:xfrm>
            <a:off x="92075" y="2362200"/>
            <a:ext cx="8950325" cy="3663950"/>
            <a:chOff x="290" y="4136"/>
            <a:chExt cx="14094" cy="5770"/>
          </a:xfrm>
        </p:grpSpPr>
        <p:pic>
          <p:nvPicPr>
            <p:cNvPr id="103430" name="图片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" y="4136"/>
              <a:ext cx="14095" cy="4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31" name="图片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" y="8226"/>
              <a:ext cx="13895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7136211"/>
      </p:ext>
    </p:extLst>
  </p:cSld>
  <p:clrMapOvr>
    <a:masterClrMapping/>
  </p:clrMapOvr>
  <p:transition spd="slow"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资助管理（</a:t>
            </a:r>
            <a:r>
              <a:rPr lang="en-US" altLang="zh-CN" dirty="0">
                <a:latin typeface="+mn-ea"/>
                <a:ea typeface="+mn-ea"/>
              </a:rPr>
              <a:t>3</a:t>
            </a:r>
            <a:r>
              <a:rPr lang="zh-CN" altLang="en-US" dirty="0">
                <a:latin typeface="+mn-ea"/>
                <a:ea typeface="+mn-ea"/>
              </a:rPr>
              <a:t>）</a:t>
            </a: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90600"/>
            <a:ext cx="8953500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ea typeface="+mn-ea"/>
                <a:sym typeface="+mn-ea"/>
              </a:rPr>
              <a:t>按钮介绍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导入审核：根据导入模板填写信息一键导入审核内容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2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审核通过：审核通过信息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3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审核退回：审核退回信息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4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打印：打印学生申请表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注意 多个项目之间需分别进行审核通过或退回操作。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dirty="0">
              <a:solidFill>
                <a:schemeClr val="tx2"/>
              </a:solidFill>
              <a:latin typeface="+mn-ea"/>
              <a:ea typeface="+mn-ea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21405603"/>
      </p:ext>
    </p:extLst>
  </p:cSld>
  <p:clrMapOvr>
    <a:masterClrMapping/>
  </p:clrMapOvr>
  <p:transition spd="slow">
    <p:split orient="vert"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资助管理（</a:t>
            </a:r>
            <a:r>
              <a:rPr lang="en-US" altLang="zh-CN" dirty="0">
                <a:latin typeface="+mn-ea"/>
                <a:ea typeface="+mn-ea"/>
              </a:rPr>
              <a:t>4</a:t>
            </a:r>
            <a:r>
              <a:rPr lang="zh-CN" altLang="en-US" dirty="0">
                <a:latin typeface="+mn-ea"/>
                <a:ea typeface="+mn-ea"/>
              </a:rPr>
              <a:t>）</a:t>
            </a: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90600"/>
            <a:ext cx="89535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accent4"/>
                </a:solidFill>
                <a:latin typeface="+mn-ea"/>
                <a:sym typeface="+mn-ea"/>
              </a:rPr>
              <a:t>【资助管理】</a:t>
            </a:r>
            <a:r>
              <a:rPr lang="en-US" altLang="zh-CN" sz="2000" dirty="0">
                <a:solidFill>
                  <a:schemeClr val="accent4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accent4"/>
                </a:solidFill>
                <a:latin typeface="+mn-ea"/>
                <a:sym typeface="+mn-ea"/>
              </a:rPr>
              <a:t>【资助申请审核】。市、县审核完毕后打印资助申请表。</a:t>
            </a:r>
          </a:p>
        </p:txBody>
      </p:sp>
      <p:pic>
        <p:nvPicPr>
          <p:cNvPr id="105477" name="图片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865313"/>
            <a:ext cx="8856662" cy="34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728914"/>
      </p:ext>
    </p:extLst>
  </p:cSld>
  <p:clrMapOvr>
    <a:masterClrMapping/>
  </p:clrMapOvr>
  <p:transition spd="slow">
    <p:split orient="vert"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94456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+mn-ea"/>
                <a:ea typeface="+mn-ea"/>
              </a:rPr>
              <a:t>目   录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2447925" y="2924175"/>
            <a:ext cx="4776788" cy="10445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+mn-ea"/>
                <a:sym typeface="+mn-ea"/>
              </a:rPr>
              <a:t>3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sym typeface="+mn-ea"/>
              </a:rPr>
              <a:t>、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sym typeface="+mn-ea"/>
              </a:rPr>
              <a:t>资金发放</a:t>
            </a:r>
          </a:p>
        </p:txBody>
      </p:sp>
      <p:sp>
        <p:nvSpPr>
          <p:cNvPr id="32789" name="Rectangle 2"/>
          <p:cNvSpPr txBox="1">
            <a:spLocks noChangeArrowheads="1"/>
          </p:cNvSpPr>
          <p:nvPr/>
        </p:nvSpPr>
        <p:spPr bwMode="auto">
          <a:xfrm>
            <a:off x="1905000" y="873125"/>
            <a:ext cx="531971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7615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8"/>
          <p:cNvSpPr/>
          <p:nvPr/>
        </p:nvSpPr>
        <p:spPr bwMode="auto">
          <a:xfrm>
            <a:off x="0" y="4724400"/>
            <a:ext cx="9144000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defRPr/>
            </a:pPr>
            <a:endParaRPr lang="en-US" altLang="zh-CN" sz="1600" b="0">
              <a:latin typeface="+mn-ea"/>
              <a:ea typeface="+mn-ea"/>
            </a:endParaRPr>
          </a:p>
        </p:txBody>
      </p:sp>
      <p:sp>
        <p:nvSpPr>
          <p:cNvPr id="6" name="矩形 3"/>
          <p:cNvSpPr>
            <a:spLocks noChangeArrowheads="1"/>
          </p:cNvSpPr>
          <p:nvPr/>
        </p:nvSpPr>
        <p:spPr bwMode="auto">
          <a:xfrm>
            <a:off x="0" y="395288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90204" pitchFamily="34" charset="0"/>
              <a:defRPr>
                <a:solidFill>
                  <a:schemeClr val="tx1"/>
                </a:solidFill>
                <a:latin typeface="Arial" panose="020B0604020202090204" pitchFamily="34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zh-CN" altLang="en-US" sz="2400" dirty="0">
                <a:solidFill>
                  <a:schemeClr val="bg1"/>
                </a:solidFill>
                <a:latin typeface="+mn-ea"/>
                <a:ea typeface="+mn-ea"/>
                <a:sym typeface="+mn-ea"/>
              </a:rPr>
              <a:t>资金发放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190500" y="1195388"/>
            <a:ext cx="89535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【资金发放】，资助审核通过时后，将学生的发放资金填入系统。</a:t>
            </a:r>
            <a:endParaRPr lang="en-US" altLang="zh-CN" sz="2000" dirty="0">
              <a:solidFill>
                <a:schemeClr val="tx2"/>
              </a:solidFill>
              <a:latin typeface="+mn-ea"/>
              <a:sym typeface="+mn-ea"/>
            </a:endParaRPr>
          </a:p>
        </p:txBody>
      </p:sp>
      <p:pic>
        <p:nvPicPr>
          <p:cNvPr id="108549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698625"/>
            <a:ext cx="7739062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695891"/>
      </p:ext>
    </p:extLst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944563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+mn-ea"/>
                <a:ea typeface="+mn-ea"/>
              </a:rPr>
              <a:t>目   录</a:t>
            </a:r>
          </a:p>
        </p:txBody>
      </p:sp>
      <p:sp>
        <p:nvSpPr>
          <p:cNvPr id="8" name="圆角矩形 7"/>
          <p:cNvSpPr/>
          <p:nvPr/>
        </p:nvSpPr>
        <p:spPr bwMode="auto">
          <a:xfrm>
            <a:off x="2447925" y="2924175"/>
            <a:ext cx="4776788" cy="10445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+mn-ea"/>
                <a:sym typeface="+mn-ea"/>
              </a:rPr>
              <a:t>1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sym typeface="+mn-ea"/>
              </a:rPr>
              <a:t>、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sym typeface="+mn-ea"/>
              </a:rPr>
              <a:t>困难认定</a:t>
            </a:r>
          </a:p>
        </p:txBody>
      </p:sp>
      <p:sp>
        <p:nvSpPr>
          <p:cNvPr id="32789" name="Rectangle 2"/>
          <p:cNvSpPr txBox="1">
            <a:spLocks noChangeArrowheads="1"/>
          </p:cNvSpPr>
          <p:nvPr/>
        </p:nvSpPr>
        <p:spPr bwMode="auto">
          <a:xfrm>
            <a:off x="1905000" y="873125"/>
            <a:ext cx="5319713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zh-CN" altLang="en-US" dirty="0">
              <a:solidFill>
                <a:srgbClr val="C0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7444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</a:rPr>
              <a:t>1</a:t>
            </a:r>
            <a:r>
              <a:rPr lang="zh-CN" altLang="en-US" dirty="0">
                <a:latin typeface="+mn-ea"/>
                <a:ea typeface="+mn-ea"/>
              </a:rPr>
              <a:t>）</a:t>
            </a: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0" y="982663"/>
            <a:ext cx="8953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【困难认定】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【困难生认定】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【汇总页面】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chemeClr val="tx2"/>
                </a:solidFill>
                <a:latin typeface="+mn-ea"/>
                <a:sym typeface="+mn-ea"/>
              </a:rPr>
              <a:t>对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本校学生填写的量化表，以及困难认定情况进行统计分析。</a:t>
            </a:r>
          </a:p>
        </p:txBody>
      </p:sp>
      <p:pic>
        <p:nvPicPr>
          <p:cNvPr id="90117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2506663"/>
            <a:ext cx="901223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030568"/>
      </p:ext>
    </p:extLst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2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2151063"/>
            <a:ext cx="8113713" cy="396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82663"/>
            <a:ext cx="89535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【困难生管理】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【困难生认定】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【明细页面】模块，查看该校所有申请学生详细信息。</a:t>
            </a:r>
            <a:endParaRPr lang="en-US" altLang="zh-CN" sz="2000" dirty="0">
              <a:solidFill>
                <a:schemeClr val="tx2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228850"/>
            <a:ext cx="85471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4639983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3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73138"/>
            <a:ext cx="8953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【明细页面】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系统核实信息模块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系统会自动的对于学生填写的家庭经济困难情况进行数据比对，对于比对不一致的栏目需要学校（院系）进入系统进行确认处理。</a:t>
            </a:r>
          </a:p>
        </p:txBody>
      </p:sp>
      <p:pic>
        <p:nvPicPr>
          <p:cNvPr id="92165" name="图片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989138"/>
            <a:ext cx="8910637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305235"/>
      </p:ext>
    </p:extLst>
  </p:cSld>
  <p:clrMapOvr>
    <a:masterClrMapping/>
  </p:clrMapOvr>
  <p:transition spd="slow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4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73138"/>
            <a:ext cx="8953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【明细页面】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学校评议模块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学生在填写完毕填写表后，系统会自动计算量化指标得分</a:t>
            </a:r>
            <a:r>
              <a:rPr lang="zh-CN" altLang="en-US" sz="2000" dirty="0" smtClean="0">
                <a:solidFill>
                  <a:schemeClr val="tx2"/>
                </a:solidFill>
                <a:latin typeface="+mn-ea"/>
                <a:sym typeface="+mn-ea"/>
              </a:rPr>
              <a:t>。院系在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进行困难认定审核时可对系统自动认定的分数进行动态调整，并填写相应的调整说明。</a:t>
            </a:r>
          </a:p>
        </p:txBody>
      </p:sp>
      <p:pic>
        <p:nvPicPr>
          <p:cNvPr id="93189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486025"/>
            <a:ext cx="881380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025409"/>
      </p:ext>
    </p:extLst>
  </p:cSld>
  <p:clrMapOvr>
    <a:masterClrMapping/>
  </p:clrMapOvr>
  <p:transition spd="slow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5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73138"/>
            <a:ext cx="8953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【明细页面】</a:t>
            </a:r>
            <a:r>
              <a:rPr lang="en-US" altLang="zh-CN" sz="2000" dirty="0">
                <a:solidFill>
                  <a:schemeClr val="tx2"/>
                </a:solidFill>
                <a:latin typeface="+mn-ea"/>
                <a:sym typeface="+mn-ea"/>
              </a:rPr>
              <a:t>--</a:t>
            </a: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功能按钮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通过按钮区域对学生的在线申请进行审核等一系列操作</a:t>
            </a:r>
          </a:p>
        </p:txBody>
      </p:sp>
      <p:pic>
        <p:nvPicPr>
          <p:cNvPr id="94213" name="图片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363788"/>
            <a:ext cx="830897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514086"/>
      </p:ext>
    </p:extLst>
  </p:cSld>
  <p:clrMapOvr>
    <a:masterClrMapping/>
  </p:clrMapOvr>
  <p:transition spd="slow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6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82663"/>
            <a:ext cx="89535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功能按钮介绍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打印资助申请表：根据学生填写的内容在线生成资助申请表，并支持在线打印及导出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2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审核更新导入：批量导入学生困难认定审核信息。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3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调整分数更新导入：批量导入学生调整分数信息。</a:t>
            </a: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4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学校核实情况更新导入：一键导入建档立卡，低保，残疾，特困，孤儿核实情况信息。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5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秋季数据继承：一键继承秋季学期困难认定信息（仅春季学期可见）</a:t>
            </a: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6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删除：删除未提交与退回的学生申请信息。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7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导出家庭经济信息：导出学生填写的家庭经济信息。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8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导出困难学生认定：导出困难学生的认定信息。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9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导出本专科国家助学金资助名单：导出审核通过的且申请国家助学金的资助名单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1230617"/>
      </p:ext>
    </p:extLst>
  </p:cSld>
  <p:clrMapOvr>
    <a:masterClrMapping/>
  </p:clrMapOvr>
  <p:transition spd="slow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2075" y="169863"/>
            <a:ext cx="7772400" cy="714375"/>
          </a:xfrm>
        </p:spPr>
        <p:txBody>
          <a:bodyPr/>
          <a:lstStyle/>
          <a:p>
            <a:pPr>
              <a:defRPr/>
            </a:pPr>
            <a:r>
              <a:rPr lang="zh-CN" altLang="en-US" dirty="0">
                <a:latin typeface="+mn-ea"/>
                <a:ea typeface="+mn-ea"/>
                <a:sym typeface="+mn-ea"/>
              </a:rPr>
              <a:t>困难认定（</a:t>
            </a:r>
            <a:r>
              <a:rPr lang="en-US" altLang="zh-CN" dirty="0">
                <a:latin typeface="+mn-ea"/>
                <a:ea typeface="+mn-ea"/>
                <a:sym typeface="+mn-ea"/>
              </a:rPr>
              <a:t>7</a:t>
            </a:r>
            <a:r>
              <a:rPr lang="zh-CN" altLang="en-US" dirty="0">
                <a:latin typeface="+mn-ea"/>
                <a:ea typeface="+mn-ea"/>
                <a:sym typeface="+mn-ea"/>
              </a:rPr>
              <a:t>）</a:t>
            </a:r>
            <a:endParaRPr lang="zh-CN" altLang="en-US" dirty="0">
              <a:latin typeface="+mn-ea"/>
              <a:ea typeface="+mn-ea"/>
            </a:endParaRPr>
          </a:p>
        </p:txBody>
      </p:sp>
      <p:sp>
        <p:nvSpPr>
          <p:cNvPr id="37891" name="Rectangle 46"/>
          <p:cNvSpPr>
            <a:spLocks noChangeArrowheads="1"/>
          </p:cNvSpPr>
          <p:nvPr/>
        </p:nvSpPr>
        <p:spPr bwMode="auto">
          <a:xfrm>
            <a:off x="0" y="-276225"/>
            <a:ext cx="184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3000">
              <a:solidFill>
                <a:schemeClr val="tx2"/>
              </a:solidFill>
              <a:latin typeface="+mn-ea"/>
              <a:ea typeface="+mn-ea"/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0" y="982663"/>
            <a:ext cx="8953500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90204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90204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90204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90204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2000" dirty="0">
                <a:solidFill>
                  <a:schemeClr val="tx2"/>
                </a:solidFill>
                <a:latin typeface="+mn-ea"/>
                <a:sym typeface="+mn-ea"/>
              </a:rPr>
              <a:t>功能按钮介绍</a:t>
            </a: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10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导出家庭经济量化表：一键导出学生填写的家庭经济量化的填写内容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11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导出自定义采集信息填写表：导出学生填写的自定义采集信息内容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12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导出：导出学生填写的信息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13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导出家庭成员信息：导出学生填写的家庭信息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14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导出系统核实信息表：一键导出学生系统核实信息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15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审核通过：审核通过困难认定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16 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审核退回：审核退回困难认定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600" b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  <a:cs typeface="所有字体" charset="0"/>
              <a:sym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注意：</a:t>
            </a: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1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）带全国字样的均为导出全国系统模板。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         </a:t>
            </a:r>
            <a:r>
              <a:rPr lang="en-US" altLang="zh-CN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2</a:t>
            </a:r>
            <a:r>
              <a:rPr lang="zh-CN" altLang="en-US" sz="1600" b="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所有字体" charset="0"/>
                <a:sym typeface="+mn-ea"/>
              </a:rPr>
              <a:t>）系统自动核实家庭经济困难情况为隔日核实，分实时核实。</a:t>
            </a:r>
          </a:p>
        </p:txBody>
      </p:sp>
    </p:spTree>
    <p:extLst>
      <p:ext uri="{BB962C8B-B14F-4D97-AF65-F5344CB8AC3E}">
        <p14:creationId xmlns:p14="http://schemas.microsoft.com/office/powerpoint/2010/main" val="2255528193"/>
      </p:ext>
    </p:extLst>
  </p:cSld>
  <p:clrMapOvr>
    <a:masterClrMapping/>
  </p:clrMapOvr>
  <p:transition spd="slow">
    <p:split orient="vert" dir="in"/>
  </p:transition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728</Words>
  <Application>Microsoft Office PowerPoint</Application>
  <PresentationFormat>全屏显示(4:3)</PresentationFormat>
  <Paragraphs>91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Calibri Light</vt:lpstr>
      <vt:lpstr>所有字体</vt:lpstr>
      <vt:lpstr>Office 主题</vt:lpstr>
      <vt:lpstr>PowerPoint 演示文稿</vt:lpstr>
      <vt:lpstr>目   录</vt:lpstr>
      <vt:lpstr>困难认定（1）</vt:lpstr>
      <vt:lpstr>困难认定（2）</vt:lpstr>
      <vt:lpstr>困难认定（3）</vt:lpstr>
      <vt:lpstr>困难认定（4）</vt:lpstr>
      <vt:lpstr>困难认定（5）</vt:lpstr>
      <vt:lpstr>困难认定（6）</vt:lpstr>
      <vt:lpstr>困难认定（7）</vt:lpstr>
      <vt:lpstr>困难认定（8）</vt:lpstr>
      <vt:lpstr>困难认定（9）</vt:lpstr>
      <vt:lpstr>目   录</vt:lpstr>
      <vt:lpstr>三、资助管理 - 用户组介绍</vt:lpstr>
      <vt:lpstr>资助管理（1）</vt:lpstr>
      <vt:lpstr>资助管理（2）</vt:lpstr>
      <vt:lpstr>资助管理（3）</vt:lpstr>
      <vt:lpstr>资助管理（4）</vt:lpstr>
      <vt:lpstr>目   录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</dc:creator>
  <cp:lastModifiedBy>meng</cp:lastModifiedBy>
  <cp:revision>14</cp:revision>
  <dcterms:created xsi:type="dcterms:W3CDTF">2020-09-27T12:36:39Z</dcterms:created>
  <dcterms:modified xsi:type="dcterms:W3CDTF">2021-09-13T13:46:42Z</dcterms:modified>
</cp:coreProperties>
</file>